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317" r:id="rId6"/>
    <p:sldId id="346" r:id="rId7"/>
    <p:sldId id="318" r:id="rId8"/>
    <p:sldId id="279" r:id="rId9"/>
    <p:sldId id="280" r:id="rId10"/>
    <p:sldId id="319" r:id="rId11"/>
    <p:sldId id="302" r:id="rId12"/>
    <p:sldId id="347" r:id="rId13"/>
    <p:sldId id="348" r:id="rId14"/>
    <p:sldId id="349" r:id="rId15"/>
    <p:sldId id="350" r:id="rId16"/>
    <p:sldId id="351" r:id="rId17"/>
    <p:sldId id="320" r:id="rId18"/>
    <p:sldId id="282" r:id="rId19"/>
    <p:sldId id="283" r:id="rId20"/>
    <p:sldId id="321" r:id="rId21"/>
    <p:sldId id="352" r:id="rId22"/>
    <p:sldId id="372" r:id="rId23"/>
    <p:sldId id="377" r:id="rId24"/>
    <p:sldId id="380" r:id="rId25"/>
    <p:sldId id="381" r:id="rId26"/>
    <p:sldId id="378" r:id="rId27"/>
    <p:sldId id="379" r:id="rId28"/>
    <p:sldId id="382" r:id="rId29"/>
    <p:sldId id="367" r:id="rId30"/>
    <p:sldId id="371" r:id="rId31"/>
    <p:sldId id="353" r:id="rId32"/>
    <p:sldId id="354" r:id="rId33"/>
    <p:sldId id="262" r:id="rId34"/>
    <p:sldId id="356" r:id="rId35"/>
    <p:sldId id="357" r:id="rId36"/>
    <p:sldId id="339" r:id="rId37"/>
    <p:sldId id="342" r:id="rId38"/>
    <p:sldId id="343" r:id="rId39"/>
    <p:sldId id="358" r:id="rId40"/>
    <p:sldId id="359" r:id="rId41"/>
    <p:sldId id="360" r:id="rId42"/>
    <p:sldId id="361" r:id="rId43"/>
    <p:sldId id="271" r:id="rId44"/>
    <p:sldId id="272" r:id="rId45"/>
    <p:sldId id="273" r:id="rId46"/>
    <p:sldId id="373" r:id="rId47"/>
    <p:sldId id="374" r:id="rId48"/>
    <p:sldId id="375" r:id="rId49"/>
    <p:sldId id="376" r:id="rId50"/>
    <p:sldId id="362" r:id="rId51"/>
    <p:sldId id="345" r:id="rId52"/>
    <p:sldId id="368" r:id="rId53"/>
    <p:sldId id="298" r:id="rId54"/>
    <p:sldId id="299" r:id="rId55"/>
    <p:sldId id="277" r:id="rId56"/>
    <p:sldId id="281" r:id="rId57"/>
    <p:sldId id="275" r:id="rId58"/>
    <p:sldId id="297" r:id="rId59"/>
    <p:sldId id="263" r:id="rId60"/>
    <p:sldId id="264" r:id="rId61"/>
    <p:sldId id="266" r:id="rId62"/>
    <p:sldId id="300" r:id="rId63"/>
    <p:sldId id="268" r:id="rId64"/>
    <p:sldId id="363" r:id="rId65"/>
    <p:sldId id="312" r:id="rId66"/>
    <p:sldId id="314" r:id="rId67"/>
    <p:sldId id="306" r:id="rId68"/>
    <p:sldId id="307" r:id="rId69"/>
    <p:sldId id="303" r:id="rId70"/>
    <p:sldId id="304" r:id="rId71"/>
    <p:sldId id="291" r:id="rId72"/>
    <p:sldId id="267" r:id="rId73"/>
    <p:sldId id="269" r:id="rId74"/>
    <p:sldId id="261" r:id="rId75"/>
    <p:sldId id="286" r:id="rId76"/>
    <p:sldId id="301" r:id="rId77"/>
    <p:sldId id="315" r:id="rId78"/>
    <p:sldId id="294" r:id="rId79"/>
    <p:sldId id="316" r:id="rId80"/>
    <p:sldId id="310" r:id="rId81"/>
    <p:sldId id="311" r:id="rId82"/>
    <p:sldId id="292" r:id="rId83"/>
    <p:sldId id="364" r:id="rId84"/>
    <p:sldId id="365" r:id="rId85"/>
    <p:sldId id="366" r:id="rId86"/>
    <p:sldId id="322" r:id="rId87"/>
    <p:sldId id="369" r:id="rId88"/>
    <p:sldId id="370" r:id="rId89"/>
    <p:sldId id="309" r:id="rId9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23"/>
    <p:restoredTop sz="94567"/>
  </p:normalViewPr>
  <p:slideViewPr>
    <p:cSldViewPr snapToGrid="0">
      <p:cViewPr varScale="1">
        <p:scale>
          <a:sx n="106" d="100"/>
          <a:sy n="106" d="100"/>
        </p:scale>
        <p:origin x="55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jp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jpg"/><Relationship Id="rId2" Type="http://schemas.openxmlformats.org/officeDocument/2006/relationships/image" Target="../media/image44.svg"/><Relationship Id="rId16" Type="http://schemas.openxmlformats.org/officeDocument/2006/relationships/image" Target="../media/image58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52059-94F5-4D76-91C9-FFC6078B505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A116685-D202-4DE6-830C-00D12252477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Diagnosis, screening, time-to-event (</a:t>
          </a:r>
          <a:r>
            <a:rPr lang="en-US" sz="1400" i="1" dirty="0"/>
            <a:t>supervised learning</a:t>
          </a:r>
          <a:r>
            <a:rPr lang="en-US" sz="1400" dirty="0"/>
            <a:t>)</a:t>
          </a:r>
        </a:p>
      </dgm:t>
    </dgm:pt>
    <dgm:pt modelId="{0CBB28D1-E1B4-44CB-A4DD-C1FFA632D669}" type="parTrans" cxnId="{B322B7F6-4EDA-481C-92F9-D1BBC803CD98}">
      <dgm:prSet/>
      <dgm:spPr/>
      <dgm:t>
        <a:bodyPr/>
        <a:lstStyle/>
        <a:p>
          <a:endParaRPr lang="en-US"/>
        </a:p>
      </dgm:t>
    </dgm:pt>
    <dgm:pt modelId="{712D138E-12AA-433F-BC70-F4F8B08C708A}" type="sibTrans" cxnId="{B322B7F6-4EDA-481C-92F9-D1BBC803CD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18709D-B9C3-42BB-96B1-536D5E14539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Co-morbidities, Med2vec, search, </a:t>
          </a:r>
          <a:r>
            <a:rPr lang="en-US" sz="1400" dirty="0" err="1"/>
            <a:t>PatientsLikeMe</a:t>
          </a:r>
          <a:r>
            <a:rPr lang="en-US" sz="1400" dirty="0"/>
            <a:t> (</a:t>
          </a:r>
          <a:r>
            <a:rPr lang="en-US" sz="1400" i="1" dirty="0"/>
            <a:t>unsupervised learning</a:t>
          </a:r>
          <a:r>
            <a:rPr lang="en-US" sz="1400" dirty="0"/>
            <a:t>)</a:t>
          </a:r>
        </a:p>
      </dgm:t>
    </dgm:pt>
    <dgm:pt modelId="{77DF2BD7-873A-4882-9821-BA256A7330EC}" type="parTrans" cxnId="{8345486C-4697-4FB7-BB06-59CF10DC1058}">
      <dgm:prSet/>
      <dgm:spPr/>
      <dgm:t>
        <a:bodyPr/>
        <a:lstStyle/>
        <a:p>
          <a:endParaRPr lang="en-US"/>
        </a:p>
      </dgm:t>
    </dgm:pt>
    <dgm:pt modelId="{7B4F0ED5-731B-4E30-95F0-DE26A11F8452}" type="sibTrans" cxnId="{8345486C-4697-4FB7-BB06-59CF10DC10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F8B5E6-D6D3-421A-A7BD-A95A115F6E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Hospital policies, chronic disease treatments            (</a:t>
          </a:r>
          <a:r>
            <a:rPr lang="en-US" sz="1400" i="1" dirty="0"/>
            <a:t>off-policy RL</a:t>
          </a:r>
          <a:r>
            <a:rPr lang="en-US" sz="1400" dirty="0"/>
            <a:t>)</a:t>
          </a:r>
        </a:p>
      </dgm:t>
    </dgm:pt>
    <dgm:pt modelId="{EF5B9761-2A3D-458E-87CF-B0063F3F9C08}" type="parTrans" cxnId="{FDC0F55A-328E-4DD2-BB32-C904B89CFF68}">
      <dgm:prSet/>
      <dgm:spPr/>
      <dgm:t>
        <a:bodyPr/>
        <a:lstStyle/>
        <a:p>
          <a:endParaRPr lang="en-US"/>
        </a:p>
      </dgm:t>
    </dgm:pt>
    <dgm:pt modelId="{E6072B00-4E9C-4456-AA73-D5DA265B58F6}" type="sibTrans" cxnId="{FDC0F55A-328E-4DD2-BB32-C904B89CFF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81947D5-D6BF-4FF3-96C1-9BE5BF4955B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Adaptive clinical trials and drug design (</a:t>
          </a:r>
          <a:r>
            <a:rPr lang="en-US" sz="1400" i="1" dirty="0"/>
            <a:t>sequential decision making</a:t>
          </a:r>
          <a:r>
            <a:rPr lang="en-US" sz="1400" dirty="0"/>
            <a:t>)</a:t>
          </a:r>
        </a:p>
      </dgm:t>
    </dgm:pt>
    <dgm:pt modelId="{9B333005-59FE-48F9-B82D-C8C63298BA75}" type="parTrans" cxnId="{FF181E73-0470-4C03-A7D9-87AD8E615A58}">
      <dgm:prSet/>
      <dgm:spPr/>
      <dgm:t>
        <a:bodyPr/>
        <a:lstStyle/>
        <a:p>
          <a:endParaRPr lang="en-US"/>
        </a:p>
      </dgm:t>
    </dgm:pt>
    <dgm:pt modelId="{29437967-790E-476A-8143-357D07D4641D}" type="sibTrans" cxnId="{FF181E73-0470-4C03-A7D9-87AD8E615A5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2139E1D-6308-4636-B1EA-7F8EE5A0A8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ML4Health in rural clinics, at home, other countries            (</a:t>
          </a:r>
          <a:r>
            <a:rPr lang="en-US" sz="1400" i="1" dirty="0"/>
            <a:t>domain adaptation</a:t>
          </a:r>
          <a:r>
            <a:rPr lang="en-US" sz="1400" dirty="0"/>
            <a:t>)</a:t>
          </a:r>
        </a:p>
      </dgm:t>
    </dgm:pt>
    <dgm:pt modelId="{7B96D427-0382-44E9-B3E2-0BAB90C03D45}" type="parTrans" cxnId="{2CA06BE9-CCD3-471A-AF2F-7BCA75619C99}">
      <dgm:prSet/>
      <dgm:spPr/>
      <dgm:t>
        <a:bodyPr/>
        <a:lstStyle/>
        <a:p>
          <a:endParaRPr lang="en-US"/>
        </a:p>
      </dgm:t>
    </dgm:pt>
    <dgm:pt modelId="{320F9F23-CBB7-4470-89CE-DCA773D5BF8E}" type="sibTrans" cxnId="{2CA06BE9-CCD3-471A-AF2F-7BCA75619C9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4DB2DB-7166-4094-BD8F-51D714FD8A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Real-time patient interventions (</a:t>
          </a:r>
          <a:r>
            <a:rPr lang="en-US" sz="1400" i="1" dirty="0"/>
            <a:t>optimization, bounded rationality</a:t>
          </a:r>
          <a:r>
            <a:rPr lang="en-US" sz="1400" dirty="0"/>
            <a:t>)</a:t>
          </a:r>
        </a:p>
      </dgm:t>
    </dgm:pt>
    <dgm:pt modelId="{AF6C77CD-1853-4888-98E2-2F3A7DEA6564}" type="parTrans" cxnId="{7BE17814-6F2A-4F7C-A7F4-94D28FA0CAF8}">
      <dgm:prSet/>
      <dgm:spPr/>
      <dgm:t>
        <a:bodyPr/>
        <a:lstStyle/>
        <a:p>
          <a:endParaRPr lang="en-US"/>
        </a:p>
      </dgm:t>
    </dgm:pt>
    <dgm:pt modelId="{52B47DCB-664A-4332-92E2-EDAD949640A1}" type="sibTrans" cxnId="{7BE17814-6F2A-4F7C-A7F4-94D28FA0CAF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8331EF9-A81E-47A8-9C69-F3BDD41F64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Helping hospitals and clinics run efficiently (</a:t>
          </a:r>
          <a:r>
            <a:rPr lang="en-US" sz="1400" i="1" dirty="0"/>
            <a:t>operations research</a:t>
          </a:r>
          <a:r>
            <a:rPr lang="en-US" sz="1400" dirty="0"/>
            <a:t>)</a:t>
          </a:r>
        </a:p>
      </dgm:t>
    </dgm:pt>
    <dgm:pt modelId="{726F3060-6FAB-4087-A248-857B69E0F46A}" type="parTrans" cxnId="{3247A6D8-993F-489E-9C12-C4CA1DB2C571}">
      <dgm:prSet/>
      <dgm:spPr/>
      <dgm:t>
        <a:bodyPr/>
        <a:lstStyle/>
        <a:p>
          <a:endParaRPr lang="en-US"/>
        </a:p>
      </dgm:t>
    </dgm:pt>
    <dgm:pt modelId="{15A0D7C4-1B4F-4C4C-8C62-64D2E1D24795}" type="sibTrans" cxnId="{3247A6D8-993F-489E-9C12-C4CA1DB2C5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8C80818-381C-440E-B602-CBF213205B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Help to avoid human errors (</a:t>
          </a:r>
          <a:r>
            <a:rPr lang="en-US" sz="1400" i="1" dirty="0"/>
            <a:t>ethics, law, bias</a:t>
          </a:r>
          <a:r>
            <a:rPr lang="en-US" sz="1400" dirty="0"/>
            <a:t>)</a:t>
          </a:r>
        </a:p>
      </dgm:t>
    </dgm:pt>
    <dgm:pt modelId="{0D71A4DA-2799-47D1-9B65-2AD1F1FB1C73}" type="parTrans" cxnId="{8EA49B1D-5CA5-4154-99CC-35F922D9CFBB}">
      <dgm:prSet/>
      <dgm:spPr/>
      <dgm:t>
        <a:bodyPr/>
        <a:lstStyle/>
        <a:p>
          <a:endParaRPr lang="en-US"/>
        </a:p>
      </dgm:t>
    </dgm:pt>
    <dgm:pt modelId="{BE3B15D5-1D33-4DC1-925D-7BD3A7A86FFB}" type="sibTrans" cxnId="{8EA49B1D-5CA5-4154-99CC-35F922D9CF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31C045-33B5-0F46-BC4C-DCB15811C0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Understanding images or language (</a:t>
          </a:r>
          <a:r>
            <a:rPr lang="en-US" sz="1400" i="1" dirty="0"/>
            <a:t>vision, NLP</a:t>
          </a:r>
          <a:r>
            <a:rPr lang="en-US" sz="1400" dirty="0"/>
            <a:t>)</a:t>
          </a:r>
        </a:p>
      </dgm:t>
    </dgm:pt>
    <dgm:pt modelId="{15360368-3895-CA4B-9DEC-DD543E28708C}" type="parTrans" cxnId="{B2E7FFDC-5D78-D345-B5BD-229826B2D003}">
      <dgm:prSet/>
      <dgm:spPr/>
      <dgm:t>
        <a:bodyPr/>
        <a:lstStyle/>
        <a:p>
          <a:endParaRPr lang="en-US"/>
        </a:p>
      </dgm:t>
    </dgm:pt>
    <dgm:pt modelId="{8E7B9FE9-FBD3-DE4E-9B48-5BC0638B2638}" type="sibTrans" cxnId="{B2E7FFDC-5D78-D345-B5BD-229826B2D003}">
      <dgm:prSet/>
      <dgm:spPr/>
      <dgm:t>
        <a:bodyPr/>
        <a:lstStyle/>
        <a:p>
          <a:endParaRPr lang="en-US"/>
        </a:p>
      </dgm:t>
    </dgm:pt>
    <dgm:pt modelId="{B93E3D8B-C8E7-4EE4-8D62-6B91B3C17695}" type="pres">
      <dgm:prSet presAssocID="{C2F52059-94F5-4D76-91C9-FFC6078B5053}" presName="root" presStyleCnt="0">
        <dgm:presLayoutVars>
          <dgm:dir/>
          <dgm:resizeHandles val="exact"/>
        </dgm:presLayoutVars>
      </dgm:prSet>
      <dgm:spPr/>
    </dgm:pt>
    <dgm:pt modelId="{3BDB1701-22E4-4133-8E7A-68022772845D}" type="pres">
      <dgm:prSet presAssocID="{C2F52059-94F5-4D76-91C9-FFC6078B5053}" presName="container" presStyleCnt="0">
        <dgm:presLayoutVars>
          <dgm:dir/>
          <dgm:resizeHandles val="exact"/>
        </dgm:presLayoutVars>
      </dgm:prSet>
      <dgm:spPr/>
    </dgm:pt>
    <dgm:pt modelId="{C95E9D5A-7655-4BDA-80C8-9CFE660BA2A1}" type="pres">
      <dgm:prSet presAssocID="{8A116685-D202-4DE6-830C-00D122524775}" presName="compNode" presStyleCnt="0"/>
      <dgm:spPr/>
    </dgm:pt>
    <dgm:pt modelId="{4048AF32-B9D3-4FE9-8753-B3F3429880C2}" type="pres">
      <dgm:prSet presAssocID="{8A116685-D202-4DE6-830C-00D122524775}" presName="iconBgRect" presStyleLbl="bgShp" presStyleIdx="0" presStyleCnt="9"/>
      <dgm:spPr/>
    </dgm:pt>
    <dgm:pt modelId="{4EB941E3-60C8-476E-9F35-FB45765F3EEA}" type="pres">
      <dgm:prSet presAssocID="{8A116685-D202-4DE6-830C-00D122524775}" presName="icon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1897B06-113E-4D92-9709-B0460B44E58C}" type="pres">
      <dgm:prSet presAssocID="{8A116685-D202-4DE6-830C-00D122524775}" presName="spaceRect" presStyleCnt="0"/>
      <dgm:spPr/>
    </dgm:pt>
    <dgm:pt modelId="{8C7573E7-06BE-4D47-9D82-04ED56B6DAE3}" type="pres">
      <dgm:prSet presAssocID="{8A116685-D202-4DE6-830C-00D122524775}" presName="textRect" presStyleLbl="revTx" presStyleIdx="0" presStyleCnt="9">
        <dgm:presLayoutVars>
          <dgm:chMax val="1"/>
          <dgm:chPref val="1"/>
        </dgm:presLayoutVars>
      </dgm:prSet>
      <dgm:spPr/>
    </dgm:pt>
    <dgm:pt modelId="{79124F78-7224-47F8-A6B4-E89F9DF20FB1}" type="pres">
      <dgm:prSet presAssocID="{712D138E-12AA-433F-BC70-F4F8B08C708A}" presName="sibTrans" presStyleLbl="sibTrans2D1" presStyleIdx="0" presStyleCnt="0"/>
      <dgm:spPr/>
    </dgm:pt>
    <dgm:pt modelId="{BAD82908-9495-40A1-9D5C-AD8552E7E0A1}" type="pres">
      <dgm:prSet presAssocID="{C618709D-B9C3-42BB-96B1-536D5E145394}" presName="compNode" presStyleCnt="0"/>
      <dgm:spPr/>
    </dgm:pt>
    <dgm:pt modelId="{B8C3C9E0-1B1E-4FFE-A853-77179BC04069}" type="pres">
      <dgm:prSet presAssocID="{C618709D-B9C3-42BB-96B1-536D5E145394}" presName="iconBgRect" presStyleLbl="bgShp" presStyleIdx="1" presStyleCnt="9"/>
      <dgm:spPr/>
    </dgm:pt>
    <dgm:pt modelId="{4A7134FB-3020-4845-B48C-6EB7A59ACB19}" type="pres">
      <dgm:prSet presAssocID="{C618709D-B9C3-42BB-96B1-536D5E145394}" presName="iconRect" presStyleLbl="nod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CEB55C-FFA6-47FF-A069-7142E910AF09}" type="pres">
      <dgm:prSet presAssocID="{C618709D-B9C3-42BB-96B1-536D5E145394}" presName="spaceRect" presStyleCnt="0"/>
      <dgm:spPr/>
    </dgm:pt>
    <dgm:pt modelId="{A9DB0DEE-388B-49A5-AEFD-6070222A5F01}" type="pres">
      <dgm:prSet presAssocID="{C618709D-B9C3-42BB-96B1-536D5E145394}" presName="textRect" presStyleLbl="revTx" presStyleIdx="1" presStyleCnt="9" custScaleX="121609" custLinFactNeighborX="6193">
        <dgm:presLayoutVars>
          <dgm:chMax val="1"/>
          <dgm:chPref val="1"/>
        </dgm:presLayoutVars>
      </dgm:prSet>
      <dgm:spPr/>
    </dgm:pt>
    <dgm:pt modelId="{28C38BFF-B210-41EB-A893-4490993B8A23}" type="pres">
      <dgm:prSet presAssocID="{7B4F0ED5-731B-4E30-95F0-DE26A11F8452}" presName="sibTrans" presStyleLbl="sibTrans2D1" presStyleIdx="0" presStyleCnt="0"/>
      <dgm:spPr/>
    </dgm:pt>
    <dgm:pt modelId="{A50762ED-3538-4BE6-96F6-851E8D24CC68}" type="pres">
      <dgm:prSet presAssocID="{B8F8B5E6-D6D3-421A-A7BD-A95A115F6E09}" presName="compNode" presStyleCnt="0"/>
      <dgm:spPr/>
    </dgm:pt>
    <dgm:pt modelId="{F67451D4-D008-4E5D-8B98-F68BC2A9E000}" type="pres">
      <dgm:prSet presAssocID="{B8F8B5E6-D6D3-421A-A7BD-A95A115F6E09}" presName="iconBgRect" presStyleLbl="bgShp" presStyleIdx="2" presStyleCnt="9" custLinFactNeighborX="26540"/>
      <dgm:spPr/>
    </dgm:pt>
    <dgm:pt modelId="{1EF55D1D-3224-4C68-84E1-0B1C18EE5CCC}" type="pres">
      <dgm:prSet presAssocID="{B8F8B5E6-D6D3-421A-A7BD-A95A115F6E09}" presName="iconRect" presStyleLbl="node1" presStyleIdx="2" presStyleCnt="9" custLinFactNeighborX="4576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82215749-33B0-4DD3-B7B8-9C852CC327C7}" type="pres">
      <dgm:prSet presAssocID="{B8F8B5E6-D6D3-421A-A7BD-A95A115F6E09}" presName="spaceRect" presStyleCnt="0"/>
      <dgm:spPr/>
    </dgm:pt>
    <dgm:pt modelId="{EAFF6E29-066F-41E0-A166-69BBAE23ECED}" type="pres">
      <dgm:prSet presAssocID="{B8F8B5E6-D6D3-421A-A7BD-A95A115F6E09}" presName="textRect" presStyleLbl="revTx" presStyleIdx="2" presStyleCnt="9" custScaleX="130968" custLinFactNeighborX="25789" custLinFactNeighborY="-3982">
        <dgm:presLayoutVars>
          <dgm:chMax val="1"/>
          <dgm:chPref val="1"/>
        </dgm:presLayoutVars>
      </dgm:prSet>
      <dgm:spPr/>
    </dgm:pt>
    <dgm:pt modelId="{F8D4BE30-61FB-44DB-A1FB-CEF7EBEE7A3D}" type="pres">
      <dgm:prSet presAssocID="{E6072B00-4E9C-4456-AA73-D5DA265B58F6}" presName="sibTrans" presStyleLbl="sibTrans2D1" presStyleIdx="0" presStyleCnt="0"/>
      <dgm:spPr/>
    </dgm:pt>
    <dgm:pt modelId="{65F4B123-1BE0-4E6B-B839-F24B0D34AE52}" type="pres">
      <dgm:prSet presAssocID="{681947D5-D6BF-4FF3-96C1-9BE5BF4955B9}" presName="compNode" presStyleCnt="0"/>
      <dgm:spPr/>
    </dgm:pt>
    <dgm:pt modelId="{48BB4BD0-3F8A-4C91-B526-AB4E22A42E61}" type="pres">
      <dgm:prSet presAssocID="{681947D5-D6BF-4FF3-96C1-9BE5BF4955B9}" presName="iconBgRect" presStyleLbl="bgShp" presStyleIdx="3" presStyleCnt="9"/>
      <dgm:spPr/>
    </dgm:pt>
    <dgm:pt modelId="{25D9EE78-6A2F-4BB5-90B2-B16DEA488571}" type="pres">
      <dgm:prSet presAssocID="{681947D5-D6BF-4FF3-96C1-9BE5BF4955B9}" presName="iconRect" presStyleLbl="nod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42C7BA0F-287C-4743-8780-1820E1E68174}" type="pres">
      <dgm:prSet presAssocID="{681947D5-D6BF-4FF3-96C1-9BE5BF4955B9}" presName="spaceRect" presStyleCnt="0"/>
      <dgm:spPr/>
    </dgm:pt>
    <dgm:pt modelId="{0ACF6A0F-8D27-4030-823F-C4DB59BA23F6}" type="pres">
      <dgm:prSet presAssocID="{681947D5-D6BF-4FF3-96C1-9BE5BF4955B9}" presName="textRect" presStyleLbl="revTx" presStyleIdx="3" presStyleCnt="9" custScaleX="127570" custLinFactNeighborX="11396">
        <dgm:presLayoutVars>
          <dgm:chMax val="1"/>
          <dgm:chPref val="1"/>
        </dgm:presLayoutVars>
      </dgm:prSet>
      <dgm:spPr/>
    </dgm:pt>
    <dgm:pt modelId="{EA3429B9-39CB-4BDE-8A27-B92EDCFD2D37}" type="pres">
      <dgm:prSet presAssocID="{29437967-790E-476A-8143-357D07D4641D}" presName="sibTrans" presStyleLbl="sibTrans2D1" presStyleIdx="0" presStyleCnt="0"/>
      <dgm:spPr/>
    </dgm:pt>
    <dgm:pt modelId="{362B5AD7-DEE0-4C5E-BB61-448A1AC5533A}" type="pres">
      <dgm:prSet presAssocID="{12139E1D-6308-4636-B1EA-7F8EE5A0A832}" presName="compNode" presStyleCnt="0"/>
      <dgm:spPr/>
    </dgm:pt>
    <dgm:pt modelId="{576FB25A-5987-4664-A1CC-36C788C9F412}" type="pres">
      <dgm:prSet presAssocID="{12139E1D-6308-4636-B1EA-7F8EE5A0A832}" presName="iconBgRect" presStyleLbl="bgShp" presStyleIdx="4" presStyleCnt="9" custLinFactNeighborX="-29194"/>
      <dgm:spPr/>
    </dgm:pt>
    <dgm:pt modelId="{8A1C7BCE-2351-4900-AD6A-2444E81D477F}" type="pres">
      <dgm:prSet presAssocID="{12139E1D-6308-4636-B1EA-7F8EE5A0A832}" presName="iconRect" presStyleLbl="node1" presStyleIdx="4" presStyleCnt="9" custLinFactNeighborX="-5033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Europe-Africa"/>
        </a:ext>
      </dgm:extLst>
    </dgm:pt>
    <dgm:pt modelId="{4AD0D086-EB77-45EB-B6A2-16CD85C041FB}" type="pres">
      <dgm:prSet presAssocID="{12139E1D-6308-4636-B1EA-7F8EE5A0A832}" presName="spaceRect" presStyleCnt="0"/>
      <dgm:spPr/>
    </dgm:pt>
    <dgm:pt modelId="{3B9B600F-6A1E-47FB-ADB6-61C82A32C2E2}" type="pres">
      <dgm:prSet presAssocID="{12139E1D-6308-4636-B1EA-7F8EE5A0A832}" presName="textRect" presStyleLbl="revTx" presStyleIdx="4" presStyleCnt="9" custScaleX="136504">
        <dgm:presLayoutVars>
          <dgm:chMax val="1"/>
          <dgm:chPref val="1"/>
        </dgm:presLayoutVars>
      </dgm:prSet>
      <dgm:spPr/>
    </dgm:pt>
    <dgm:pt modelId="{BDD86A0F-BD4F-41C2-877E-97A4D785A7B1}" type="pres">
      <dgm:prSet presAssocID="{320F9F23-CBB7-4470-89CE-DCA773D5BF8E}" presName="sibTrans" presStyleLbl="sibTrans2D1" presStyleIdx="0" presStyleCnt="0"/>
      <dgm:spPr/>
    </dgm:pt>
    <dgm:pt modelId="{6968B10E-949F-4D9D-9F12-799D8ECD1CCF}" type="pres">
      <dgm:prSet presAssocID="{C74DB2DB-7166-4094-BD8F-51D714FD8AB1}" presName="compNode" presStyleCnt="0"/>
      <dgm:spPr/>
    </dgm:pt>
    <dgm:pt modelId="{C9E7F099-D100-4137-B473-07E737EEE889}" type="pres">
      <dgm:prSet presAssocID="{C74DB2DB-7166-4094-BD8F-51D714FD8AB1}" presName="iconBgRect" presStyleLbl="bgShp" presStyleIdx="5" presStyleCnt="9" custLinFactNeighborX="-26540"/>
      <dgm:spPr/>
    </dgm:pt>
    <dgm:pt modelId="{6DAF7E20-285B-477B-8460-58D6A99EC602}" type="pres">
      <dgm:prSet presAssocID="{C74DB2DB-7166-4094-BD8F-51D714FD8AB1}" presName="iconRect" presStyleLbl="node1" presStyleIdx="5" presStyleCnt="9" custLinFactNeighborX="-4576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C1CA52B3-5ABB-4690-80C9-4DEC8B2E0E25}" type="pres">
      <dgm:prSet presAssocID="{C74DB2DB-7166-4094-BD8F-51D714FD8AB1}" presName="spaceRect" presStyleCnt="0"/>
      <dgm:spPr/>
    </dgm:pt>
    <dgm:pt modelId="{C512097B-3493-482D-A10F-F197E4FB7024}" type="pres">
      <dgm:prSet presAssocID="{C74DB2DB-7166-4094-BD8F-51D714FD8AB1}" presName="textRect" presStyleLbl="revTx" presStyleIdx="5" presStyleCnt="9" custLinFactNeighborX="-6482" custLinFactNeighborY="1327">
        <dgm:presLayoutVars>
          <dgm:chMax val="1"/>
          <dgm:chPref val="1"/>
        </dgm:presLayoutVars>
      </dgm:prSet>
      <dgm:spPr/>
    </dgm:pt>
    <dgm:pt modelId="{8FD9E6AB-E715-4F98-92B5-7C0738808BD2}" type="pres">
      <dgm:prSet presAssocID="{52B47DCB-664A-4332-92E2-EDAD949640A1}" presName="sibTrans" presStyleLbl="sibTrans2D1" presStyleIdx="0" presStyleCnt="0"/>
      <dgm:spPr/>
    </dgm:pt>
    <dgm:pt modelId="{2ABCA0E0-D336-432C-9A26-5F15460D22CC}" type="pres">
      <dgm:prSet presAssocID="{38331EF9-A81E-47A8-9C69-F3BDD41F6498}" presName="compNode" presStyleCnt="0"/>
      <dgm:spPr/>
    </dgm:pt>
    <dgm:pt modelId="{8D4BD4EA-1415-4A48-A87C-02EA8C44AC88}" type="pres">
      <dgm:prSet presAssocID="{38331EF9-A81E-47A8-9C69-F3BDD41F6498}" presName="iconBgRect" presStyleLbl="bgShp" presStyleIdx="6" presStyleCnt="9"/>
      <dgm:spPr/>
    </dgm:pt>
    <dgm:pt modelId="{A314A627-CF09-464B-95CB-1538886F901C}" type="pres">
      <dgm:prSet presAssocID="{38331EF9-A81E-47A8-9C69-F3BDD41F6498}" presName="iconRect" presStyleLbl="nod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0712553D-A4DD-4FC8-A2B7-DC0E443A08D8}" type="pres">
      <dgm:prSet presAssocID="{38331EF9-A81E-47A8-9C69-F3BDD41F6498}" presName="spaceRect" presStyleCnt="0"/>
      <dgm:spPr/>
    </dgm:pt>
    <dgm:pt modelId="{5430884E-68B4-474A-BCE1-058CC0783E40}" type="pres">
      <dgm:prSet presAssocID="{38331EF9-A81E-47A8-9C69-F3BDD41F6498}" presName="textRect" presStyleLbl="revTx" presStyleIdx="6" presStyleCnt="9">
        <dgm:presLayoutVars>
          <dgm:chMax val="1"/>
          <dgm:chPref val="1"/>
        </dgm:presLayoutVars>
      </dgm:prSet>
      <dgm:spPr/>
    </dgm:pt>
    <dgm:pt modelId="{C65E2210-52B5-418B-A81C-B9A031FE94F1}" type="pres">
      <dgm:prSet presAssocID="{15A0D7C4-1B4F-4C4C-8C62-64D2E1D24795}" presName="sibTrans" presStyleLbl="sibTrans2D1" presStyleIdx="0" presStyleCnt="0"/>
      <dgm:spPr/>
    </dgm:pt>
    <dgm:pt modelId="{42A82350-C965-4AF3-8010-1F244A5970F4}" type="pres">
      <dgm:prSet presAssocID="{18C80818-381C-440E-B602-CBF213205B6C}" presName="compNode" presStyleCnt="0"/>
      <dgm:spPr/>
    </dgm:pt>
    <dgm:pt modelId="{DACD1611-C323-4BBA-B281-3D1FCAE193C1}" type="pres">
      <dgm:prSet presAssocID="{18C80818-381C-440E-B602-CBF213205B6C}" presName="iconBgRect" presStyleLbl="bgShp" presStyleIdx="7" presStyleCnt="9"/>
      <dgm:spPr/>
    </dgm:pt>
    <dgm:pt modelId="{66B2C90B-B525-464A-8F97-7C6DCE8D7C8C}" type="pres">
      <dgm:prSet presAssocID="{18C80818-381C-440E-B602-CBF213205B6C}" presName="iconRect" presStyleLbl="nod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0746DB86-CDAE-4240-AA31-16BB6A248464}" type="pres">
      <dgm:prSet presAssocID="{18C80818-381C-440E-B602-CBF213205B6C}" presName="spaceRect" presStyleCnt="0"/>
      <dgm:spPr/>
    </dgm:pt>
    <dgm:pt modelId="{0A1607A2-A4B5-4D8C-8451-A74AC1FBC59E}" type="pres">
      <dgm:prSet presAssocID="{18C80818-381C-440E-B602-CBF213205B6C}" presName="textRect" presStyleLbl="revTx" presStyleIdx="7" presStyleCnt="9" custScaleX="117684" custLinFactNeighborX="4504">
        <dgm:presLayoutVars>
          <dgm:chMax val="1"/>
          <dgm:chPref val="1"/>
        </dgm:presLayoutVars>
      </dgm:prSet>
      <dgm:spPr/>
    </dgm:pt>
    <dgm:pt modelId="{0C2227C5-B186-2845-B17C-F364FC9863B1}" type="pres">
      <dgm:prSet presAssocID="{BE3B15D5-1D33-4DC1-925D-7BD3A7A86FFB}" presName="sibTrans" presStyleLbl="sibTrans2D1" presStyleIdx="0" presStyleCnt="0"/>
      <dgm:spPr/>
    </dgm:pt>
    <dgm:pt modelId="{AB0FE7C4-ACC3-EA40-AAAA-E0C4A77E9891}" type="pres">
      <dgm:prSet presAssocID="{9031C045-33B5-0F46-BC4C-DCB15811C0BB}" presName="compNode" presStyleCnt="0"/>
      <dgm:spPr/>
    </dgm:pt>
    <dgm:pt modelId="{64E1E7B4-EA58-974E-ABDF-E2436759D6EC}" type="pres">
      <dgm:prSet presAssocID="{9031C045-33B5-0F46-BC4C-DCB15811C0BB}" presName="iconBgRect" presStyleLbl="bgShp" presStyleIdx="8" presStyleCnt="9" custLinFactNeighborX="25213"/>
      <dgm:spPr/>
    </dgm:pt>
    <dgm:pt modelId="{6AA2B3D1-655E-634F-9F25-ABC83C622CD9}" type="pres">
      <dgm:prSet presAssocID="{9031C045-33B5-0F46-BC4C-DCB15811C0BB}" presName="iconRect" presStyleLbl="node1" presStyleIdx="8" presStyleCnt="9" custLinFactNeighborX="43472"/>
      <dgm:spPr>
        <a:blipFill rotWithShape="1"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A18196-4FB7-454B-9656-DF917B3316A2}" type="pres">
      <dgm:prSet presAssocID="{9031C045-33B5-0F46-BC4C-DCB15811C0BB}" presName="spaceRect" presStyleCnt="0"/>
      <dgm:spPr/>
    </dgm:pt>
    <dgm:pt modelId="{1FC2ED24-9A7E-DD44-B708-39FA15C30DA1}" type="pres">
      <dgm:prSet presAssocID="{9031C045-33B5-0F46-BC4C-DCB15811C0BB}" presName="textRect" presStyleLbl="revTx" presStyleIdx="8" presStyleCnt="9" custLinFactNeighborX="16713" custLinFactNeighborY="-1327">
        <dgm:presLayoutVars>
          <dgm:chMax val="1"/>
          <dgm:chPref val="1"/>
        </dgm:presLayoutVars>
      </dgm:prSet>
      <dgm:spPr/>
    </dgm:pt>
  </dgm:ptLst>
  <dgm:cxnLst>
    <dgm:cxn modelId="{173F2F0D-18EC-4A76-B1B3-5D9C9D772B19}" type="presOf" srcId="{7B4F0ED5-731B-4E30-95F0-DE26A11F8452}" destId="{28C38BFF-B210-41EB-A893-4490993B8A23}" srcOrd="0" destOrd="0" presId="urn:microsoft.com/office/officeart/2018/2/layout/IconCircleList"/>
    <dgm:cxn modelId="{5AD01811-7BC1-4E99-9722-AA5771E3C1AF}" type="presOf" srcId="{38331EF9-A81E-47A8-9C69-F3BDD41F6498}" destId="{5430884E-68B4-474A-BCE1-058CC0783E40}" srcOrd="0" destOrd="0" presId="urn:microsoft.com/office/officeart/2018/2/layout/IconCircleList"/>
    <dgm:cxn modelId="{CDC54512-8506-4595-8C2F-EE246D887AFD}" type="presOf" srcId="{E6072B00-4E9C-4456-AA73-D5DA265B58F6}" destId="{F8D4BE30-61FB-44DB-A1FB-CEF7EBEE7A3D}" srcOrd="0" destOrd="0" presId="urn:microsoft.com/office/officeart/2018/2/layout/IconCircleList"/>
    <dgm:cxn modelId="{7BE17814-6F2A-4F7C-A7F4-94D28FA0CAF8}" srcId="{C2F52059-94F5-4D76-91C9-FFC6078B5053}" destId="{C74DB2DB-7166-4094-BD8F-51D714FD8AB1}" srcOrd="5" destOrd="0" parTransId="{AF6C77CD-1853-4888-98E2-2F3A7DEA6564}" sibTransId="{52B47DCB-664A-4332-92E2-EDAD949640A1}"/>
    <dgm:cxn modelId="{8EA49B1D-5CA5-4154-99CC-35F922D9CFBB}" srcId="{C2F52059-94F5-4D76-91C9-FFC6078B5053}" destId="{18C80818-381C-440E-B602-CBF213205B6C}" srcOrd="7" destOrd="0" parTransId="{0D71A4DA-2799-47D1-9B65-2AD1F1FB1C73}" sibTransId="{BE3B15D5-1D33-4DC1-925D-7BD3A7A86FFB}"/>
    <dgm:cxn modelId="{6F1AFB25-AF2C-41DD-8E2B-45C7C09276DA}" type="presOf" srcId="{C74DB2DB-7166-4094-BD8F-51D714FD8AB1}" destId="{C512097B-3493-482D-A10F-F197E4FB7024}" srcOrd="0" destOrd="0" presId="urn:microsoft.com/office/officeart/2018/2/layout/IconCircleList"/>
    <dgm:cxn modelId="{75555E4D-F655-4930-A74F-D9BE1E9F651A}" type="presOf" srcId="{320F9F23-CBB7-4470-89CE-DCA773D5BF8E}" destId="{BDD86A0F-BD4F-41C2-877E-97A4D785A7B1}" srcOrd="0" destOrd="0" presId="urn:microsoft.com/office/officeart/2018/2/layout/IconCircleList"/>
    <dgm:cxn modelId="{CD73C657-C313-4A28-BF00-28B70993BAFC}" type="presOf" srcId="{29437967-790E-476A-8143-357D07D4641D}" destId="{EA3429B9-39CB-4BDE-8A27-B92EDCFD2D37}" srcOrd="0" destOrd="0" presId="urn:microsoft.com/office/officeart/2018/2/layout/IconCircleList"/>
    <dgm:cxn modelId="{FDC0F55A-328E-4DD2-BB32-C904B89CFF68}" srcId="{C2F52059-94F5-4D76-91C9-FFC6078B5053}" destId="{B8F8B5E6-D6D3-421A-A7BD-A95A115F6E09}" srcOrd="2" destOrd="0" parTransId="{EF5B9761-2A3D-458E-87CF-B0063F3F9C08}" sibTransId="{E6072B00-4E9C-4456-AA73-D5DA265B58F6}"/>
    <dgm:cxn modelId="{DFC3A76A-CCC4-40D8-91DF-8F331E143691}" type="presOf" srcId="{18C80818-381C-440E-B602-CBF213205B6C}" destId="{0A1607A2-A4B5-4D8C-8451-A74AC1FBC59E}" srcOrd="0" destOrd="0" presId="urn:microsoft.com/office/officeart/2018/2/layout/IconCircleList"/>
    <dgm:cxn modelId="{8345486C-4697-4FB7-BB06-59CF10DC1058}" srcId="{C2F52059-94F5-4D76-91C9-FFC6078B5053}" destId="{C618709D-B9C3-42BB-96B1-536D5E145394}" srcOrd="1" destOrd="0" parTransId="{77DF2BD7-873A-4882-9821-BA256A7330EC}" sibTransId="{7B4F0ED5-731B-4E30-95F0-DE26A11F8452}"/>
    <dgm:cxn modelId="{FF181E73-0470-4C03-A7D9-87AD8E615A58}" srcId="{C2F52059-94F5-4D76-91C9-FFC6078B5053}" destId="{681947D5-D6BF-4FF3-96C1-9BE5BF4955B9}" srcOrd="3" destOrd="0" parTransId="{9B333005-59FE-48F9-B82D-C8C63298BA75}" sibTransId="{29437967-790E-476A-8143-357D07D4641D}"/>
    <dgm:cxn modelId="{4AD5DC77-71E9-5643-B3DC-65A748C3EA4F}" type="presOf" srcId="{9031C045-33B5-0F46-BC4C-DCB15811C0BB}" destId="{1FC2ED24-9A7E-DD44-B708-39FA15C30DA1}" srcOrd="0" destOrd="0" presId="urn:microsoft.com/office/officeart/2018/2/layout/IconCircleList"/>
    <dgm:cxn modelId="{FC13DC7A-C8E9-DF42-B46C-C25E45A6AD02}" type="presOf" srcId="{BE3B15D5-1D33-4DC1-925D-7BD3A7A86FFB}" destId="{0C2227C5-B186-2845-B17C-F364FC9863B1}" srcOrd="0" destOrd="0" presId="urn:microsoft.com/office/officeart/2018/2/layout/IconCircleList"/>
    <dgm:cxn modelId="{610CA87E-14D5-4F93-93A0-526AA428E1A4}" type="presOf" srcId="{C618709D-B9C3-42BB-96B1-536D5E145394}" destId="{A9DB0DEE-388B-49A5-AEFD-6070222A5F01}" srcOrd="0" destOrd="0" presId="urn:microsoft.com/office/officeart/2018/2/layout/IconCircleList"/>
    <dgm:cxn modelId="{57A98E84-A683-49F2-A267-DABA20878CC9}" type="presOf" srcId="{52B47DCB-664A-4332-92E2-EDAD949640A1}" destId="{8FD9E6AB-E715-4F98-92B5-7C0738808BD2}" srcOrd="0" destOrd="0" presId="urn:microsoft.com/office/officeart/2018/2/layout/IconCircleList"/>
    <dgm:cxn modelId="{4EF23089-0AE6-4929-8C25-7AAD64FAD8FF}" type="presOf" srcId="{8A116685-D202-4DE6-830C-00D122524775}" destId="{8C7573E7-06BE-4D47-9D82-04ED56B6DAE3}" srcOrd="0" destOrd="0" presId="urn:microsoft.com/office/officeart/2018/2/layout/IconCircleList"/>
    <dgm:cxn modelId="{AB45DFA8-0708-478E-BDC8-0352C6D0B650}" type="presOf" srcId="{15A0D7C4-1B4F-4C4C-8C62-64D2E1D24795}" destId="{C65E2210-52B5-418B-A81C-B9A031FE94F1}" srcOrd="0" destOrd="0" presId="urn:microsoft.com/office/officeart/2018/2/layout/IconCircleList"/>
    <dgm:cxn modelId="{DC9674AD-E069-4B39-9CA7-2835EB9E9A1D}" type="presOf" srcId="{B8F8B5E6-D6D3-421A-A7BD-A95A115F6E09}" destId="{EAFF6E29-066F-41E0-A166-69BBAE23ECED}" srcOrd="0" destOrd="0" presId="urn:microsoft.com/office/officeart/2018/2/layout/IconCircleList"/>
    <dgm:cxn modelId="{FB0C1CAE-DEAC-4B4C-85F1-5889FA258DF4}" type="presOf" srcId="{C2F52059-94F5-4D76-91C9-FFC6078B5053}" destId="{B93E3D8B-C8E7-4EE4-8D62-6B91B3C17695}" srcOrd="0" destOrd="0" presId="urn:microsoft.com/office/officeart/2018/2/layout/IconCircleList"/>
    <dgm:cxn modelId="{3247A6D8-993F-489E-9C12-C4CA1DB2C571}" srcId="{C2F52059-94F5-4D76-91C9-FFC6078B5053}" destId="{38331EF9-A81E-47A8-9C69-F3BDD41F6498}" srcOrd="6" destOrd="0" parTransId="{726F3060-6FAB-4087-A248-857B69E0F46A}" sibTransId="{15A0D7C4-1B4F-4C4C-8C62-64D2E1D24795}"/>
    <dgm:cxn modelId="{B2E7FFDC-5D78-D345-B5BD-229826B2D003}" srcId="{C2F52059-94F5-4D76-91C9-FFC6078B5053}" destId="{9031C045-33B5-0F46-BC4C-DCB15811C0BB}" srcOrd="8" destOrd="0" parTransId="{15360368-3895-CA4B-9DEC-DD543E28708C}" sibTransId="{8E7B9FE9-FBD3-DE4E-9B48-5BC0638B2638}"/>
    <dgm:cxn modelId="{15E289E0-A9BA-4E98-AD47-81464D738FB3}" type="presOf" srcId="{681947D5-D6BF-4FF3-96C1-9BE5BF4955B9}" destId="{0ACF6A0F-8D27-4030-823F-C4DB59BA23F6}" srcOrd="0" destOrd="0" presId="urn:microsoft.com/office/officeart/2018/2/layout/IconCircleList"/>
    <dgm:cxn modelId="{2CA06BE9-CCD3-471A-AF2F-7BCA75619C99}" srcId="{C2F52059-94F5-4D76-91C9-FFC6078B5053}" destId="{12139E1D-6308-4636-B1EA-7F8EE5A0A832}" srcOrd="4" destOrd="0" parTransId="{7B96D427-0382-44E9-B3E2-0BAB90C03D45}" sibTransId="{320F9F23-CBB7-4470-89CE-DCA773D5BF8E}"/>
    <dgm:cxn modelId="{F99BE3EB-86C5-4312-90FD-93CB1821B937}" type="presOf" srcId="{12139E1D-6308-4636-B1EA-7F8EE5A0A832}" destId="{3B9B600F-6A1E-47FB-ADB6-61C82A32C2E2}" srcOrd="0" destOrd="0" presId="urn:microsoft.com/office/officeart/2018/2/layout/IconCircleList"/>
    <dgm:cxn modelId="{5DECACEF-140A-4519-8C18-7C53381AC73B}" type="presOf" srcId="{712D138E-12AA-433F-BC70-F4F8B08C708A}" destId="{79124F78-7224-47F8-A6B4-E89F9DF20FB1}" srcOrd="0" destOrd="0" presId="urn:microsoft.com/office/officeart/2018/2/layout/IconCircleList"/>
    <dgm:cxn modelId="{B322B7F6-4EDA-481C-92F9-D1BBC803CD98}" srcId="{C2F52059-94F5-4D76-91C9-FFC6078B5053}" destId="{8A116685-D202-4DE6-830C-00D122524775}" srcOrd="0" destOrd="0" parTransId="{0CBB28D1-E1B4-44CB-A4DD-C1FFA632D669}" sibTransId="{712D138E-12AA-433F-BC70-F4F8B08C708A}"/>
    <dgm:cxn modelId="{4EB83CA2-4ACA-4B8D-BDBA-FAA21C11C960}" type="presParOf" srcId="{B93E3D8B-C8E7-4EE4-8D62-6B91B3C17695}" destId="{3BDB1701-22E4-4133-8E7A-68022772845D}" srcOrd="0" destOrd="0" presId="urn:microsoft.com/office/officeart/2018/2/layout/IconCircleList"/>
    <dgm:cxn modelId="{7CF75BC3-9E22-4E07-965D-6A81DEC1E211}" type="presParOf" srcId="{3BDB1701-22E4-4133-8E7A-68022772845D}" destId="{C95E9D5A-7655-4BDA-80C8-9CFE660BA2A1}" srcOrd="0" destOrd="0" presId="urn:microsoft.com/office/officeart/2018/2/layout/IconCircleList"/>
    <dgm:cxn modelId="{BA2FD3C5-29DA-429A-84DF-5D723273FD0A}" type="presParOf" srcId="{C95E9D5A-7655-4BDA-80C8-9CFE660BA2A1}" destId="{4048AF32-B9D3-4FE9-8753-B3F3429880C2}" srcOrd="0" destOrd="0" presId="urn:microsoft.com/office/officeart/2018/2/layout/IconCircleList"/>
    <dgm:cxn modelId="{B213C68B-36DF-461E-B5EF-853D170F027C}" type="presParOf" srcId="{C95E9D5A-7655-4BDA-80C8-9CFE660BA2A1}" destId="{4EB941E3-60C8-476E-9F35-FB45765F3EEA}" srcOrd="1" destOrd="0" presId="urn:microsoft.com/office/officeart/2018/2/layout/IconCircleList"/>
    <dgm:cxn modelId="{3FB51FC6-0BAE-42E6-9C29-E32B03F432C4}" type="presParOf" srcId="{C95E9D5A-7655-4BDA-80C8-9CFE660BA2A1}" destId="{61897B06-113E-4D92-9709-B0460B44E58C}" srcOrd="2" destOrd="0" presId="urn:microsoft.com/office/officeart/2018/2/layout/IconCircleList"/>
    <dgm:cxn modelId="{069D72ED-4D8D-4556-99AB-8B56F40C0E96}" type="presParOf" srcId="{C95E9D5A-7655-4BDA-80C8-9CFE660BA2A1}" destId="{8C7573E7-06BE-4D47-9D82-04ED56B6DAE3}" srcOrd="3" destOrd="0" presId="urn:microsoft.com/office/officeart/2018/2/layout/IconCircleList"/>
    <dgm:cxn modelId="{E682A998-14B5-425E-8AD7-F1BD5F6A3C33}" type="presParOf" srcId="{3BDB1701-22E4-4133-8E7A-68022772845D}" destId="{79124F78-7224-47F8-A6B4-E89F9DF20FB1}" srcOrd="1" destOrd="0" presId="urn:microsoft.com/office/officeart/2018/2/layout/IconCircleList"/>
    <dgm:cxn modelId="{DDCB932D-ECCC-42EA-A2F0-3332DE959C30}" type="presParOf" srcId="{3BDB1701-22E4-4133-8E7A-68022772845D}" destId="{BAD82908-9495-40A1-9D5C-AD8552E7E0A1}" srcOrd="2" destOrd="0" presId="urn:microsoft.com/office/officeart/2018/2/layout/IconCircleList"/>
    <dgm:cxn modelId="{F840335B-5BBA-4088-B19C-E26B0751B1C4}" type="presParOf" srcId="{BAD82908-9495-40A1-9D5C-AD8552E7E0A1}" destId="{B8C3C9E0-1B1E-4FFE-A853-77179BC04069}" srcOrd="0" destOrd="0" presId="urn:microsoft.com/office/officeart/2018/2/layout/IconCircleList"/>
    <dgm:cxn modelId="{4B264B9D-6A57-4CAD-9CBE-13F5E6289370}" type="presParOf" srcId="{BAD82908-9495-40A1-9D5C-AD8552E7E0A1}" destId="{4A7134FB-3020-4845-B48C-6EB7A59ACB19}" srcOrd="1" destOrd="0" presId="urn:microsoft.com/office/officeart/2018/2/layout/IconCircleList"/>
    <dgm:cxn modelId="{55672AAD-E5F9-45FC-AE86-336BF73550C2}" type="presParOf" srcId="{BAD82908-9495-40A1-9D5C-AD8552E7E0A1}" destId="{B8CEB55C-FFA6-47FF-A069-7142E910AF09}" srcOrd="2" destOrd="0" presId="urn:microsoft.com/office/officeart/2018/2/layout/IconCircleList"/>
    <dgm:cxn modelId="{FB7DD811-CA9C-40A5-889E-73CBA7EDE8DF}" type="presParOf" srcId="{BAD82908-9495-40A1-9D5C-AD8552E7E0A1}" destId="{A9DB0DEE-388B-49A5-AEFD-6070222A5F01}" srcOrd="3" destOrd="0" presId="urn:microsoft.com/office/officeart/2018/2/layout/IconCircleList"/>
    <dgm:cxn modelId="{06A2A464-6D74-498D-A41A-F3FCECD9D924}" type="presParOf" srcId="{3BDB1701-22E4-4133-8E7A-68022772845D}" destId="{28C38BFF-B210-41EB-A893-4490993B8A23}" srcOrd="3" destOrd="0" presId="urn:microsoft.com/office/officeart/2018/2/layout/IconCircleList"/>
    <dgm:cxn modelId="{7E55D2F4-8073-47D4-9747-38206B303650}" type="presParOf" srcId="{3BDB1701-22E4-4133-8E7A-68022772845D}" destId="{A50762ED-3538-4BE6-96F6-851E8D24CC68}" srcOrd="4" destOrd="0" presId="urn:microsoft.com/office/officeart/2018/2/layout/IconCircleList"/>
    <dgm:cxn modelId="{C6FC5708-2CAA-4FE9-A936-855213C9BBA4}" type="presParOf" srcId="{A50762ED-3538-4BE6-96F6-851E8D24CC68}" destId="{F67451D4-D008-4E5D-8B98-F68BC2A9E000}" srcOrd="0" destOrd="0" presId="urn:microsoft.com/office/officeart/2018/2/layout/IconCircleList"/>
    <dgm:cxn modelId="{35B93414-E0C4-4D37-B23A-104A3DDA0D14}" type="presParOf" srcId="{A50762ED-3538-4BE6-96F6-851E8D24CC68}" destId="{1EF55D1D-3224-4C68-84E1-0B1C18EE5CCC}" srcOrd="1" destOrd="0" presId="urn:microsoft.com/office/officeart/2018/2/layout/IconCircleList"/>
    <dgm:cxn modelId="{4B5F28A1-D4B2-4A10-A969-1F9DD9CEBA64}" type="presParOf" srcId="{A50762ED-3538-4BE6-96F6-851E8D24CC68}" destId="{82215749-33B0-4DD3-B7B8-9C852CC327C7}" srcOrd="2" destOrd="0" presId="urn:microsoft.com/office/officeart/2018/2/layout/IconCircleList"/>
    <dgm:cxn modelId="{815DF0A8-C583-43DC-931A-D719A4F64145}" type="presParOf" srcId="{A50762ED-3538-4BE6-96F6-851E8D24CC68}" destId="{EAFF6E29-066F-41E0-A166-69BBAE23ECED}" srcOrd="3" destOrd="0" presId="urn:microsoft.com/office/officeart/2018/2/layout/IconCircleList"/>
    <dgm:cxn modelId="{6BCC5A24-29AE-4440-A941-121FFCE1CDD9}" type="presParOf" srcId="{3BDB1701-22E4-4133-8E7A-68022772845D}" destId="{F8D4BE30-61FB-44DB-A1FB-CEF7EBEE7A3D}" srcOrd="5" destOrd="0" presId="urn:microsoft.com/office/officeart/2018/2/layout/IconCircleList"/>
    <dgm:cxn modelId="{DA85B4AE-28D9-4A4A-A9EF-2890F63AFC2A}" type="presParOf" srcId="{3BDB1701-22E4-4133-8E7A-68022772845D}" destId="{65F4B123-1BE0-4E6B-B839-F24B0D34AE52}" srcOrd="6" destOrd="0" presId="urn:microsoft.com/office/officeart/2018/2/layout/IconCircleList"/>
    <dgm:cxn modelId="{12729242-1BA3-48F5-B73D-369DD581AB31}" type="presParOf" srcId="{65F4B123-1BE0-4E6B-B839-F24B0D34AE52}" destId="{48BB4BD0-3F8A-4C91-B526-AB4E22A42E61}" srcOrd="0" destOrd="0" presId="urn:microsoft.com/office/officeart/2018/2/layout/IconCircleList"/>
    <dgm:cxn modelId="{FE2B1819-C443-48CE-AECE-2D02486C111E}" type="presParOf" srcId="{65F4B123-1BE0-4E6B-B839-F24B0D34AE52}" destId="{25D9EE78-6A2F-4BB5-90B2-B16DEA488571}" srcOrd="1" destOrd="0" presId="urn:microsoft.com/office/officeart/2018/2/layout/IconCircleList"/>
    <dgm:cxn modelId="{DD5C3B6B-F94E-4BFA-930B-800A8C6EAD02}" type="presParOf" srcId="{65F4B123-1BE0-4E6B-B839-F24B0D34AE52}" destId="{42C7BA0F-287C-4743-8780-1820E1E68174}" srcOrd="2" destOrd="0" presId="urn:microsoft.com/office/officeart/2018/2/layout/IconCircleList"/>
    <dgm:cxn modelId="{A234A5F0-EF89-4F1A-B71D-4C2FC6AA6821}" type="presParOf" srcId="{65F4B123-1BE0-4E6B-B839-F24B0D34AE52}" destId="{0ACF6A0F-8D27-4030-823F-C4DB59BA23F6}" srcOrd="3" destOrd="0" presId="urn:microsoft.com/office/officeart/2018/2/layout/IconCircleList"/>
    <dgm:cxn modelId="{DF3F4916-15A5-4F86-9145-3C1573C0E62C}" type="presParOf" srcId="{3BDB1701-22E4-4133-8E7A-68022772845D}" destId="{EA3429B9-39CB-4BDE-8A27-B92EDCFD2D37}" srcOrd="7" destOrd="0" presId="urn:microsoft.com/office/officeart/2018/2/layout/IconCircleList"/>
    <dgm:cxn modelId="{A426D960-5D69-4267-AA74-2EDFD4EA116B}" type="presParOf" srcId="{3BDB1701-22E4-4133-8E7A-68022772845D}" destId="{362B5AD7-DEE0-4C5E-BB61-448A1AC5533A}" srcOrd="8" destOrd="0" presId="urn:microsoft.com/office/officeart/2018/2/layout/IconCircleList"/>
    <dgm:cxn modelId="{644FDCE0-720E-49DF-A49B-FA803CF6BE31}" type="presParOf" srcId="{362B5AD7-DEE0-4C5E-BB61-448A1AC5533A}" destId="{576FB25A-5987-4664-A1CC-36C788C9F412}" srcOrd="0" destOrd="0" presId="urn:microsoft.com/office/officeart/2018/2/layout/IconCircleList"/>
    <dgm:cxn modelId="{23C9206C-9CC4-4D83-8D29-136889A92D0F}" type="presParOf" srcId="{362B5AD7-DEE0-4C5E-BB61-448A1AC5533A}" destId="{8A1C7BCE-2351-4900-AD6A-2444E81D477F}" srcOrd="1" destOrd="0" presId="urn:microsoft.com/office/officeart/2018/2/layout/IconCircleList"/>
    <dgm:cxn modelId="{287BAFAC-AA06-491F-80FA-21428D5A89BF}" type="presParOf" srcId="{362B5AD7-DEE0-4C5E-BB61-448A1AC5533A}" destId="{4AD0D086-EB77-45EB-B6A2-16CD85C041FB}" srcOrd="2" destOrd="0" presId="urn:microsoft.com/office/officeart/2018/2/layout/IconCircleList"/>
    <dgm:cxn modelId="{510B2B30-7064-4C61-B0F7-CBC02EF6E55B}" type="presParOf" srcId="{362B5AD7-DEE0-4C5E-BB61-448A1AC5533A}" destId="{3B9B600F-6A1E-47FB-ADB6-61C82A32C2E2}" srcOrd="3" destOrd="0" presId="urn:microsoft.com/office/officeart/2018/2/layout/IconCircleList"/>
    <dgm:cxn modelId="{10328916-3E5F-4361-BA21-289C31A8096F}" type="presParOf" srcId="{3BDB1701-22E4-4133-8E7A-68022772845D}" destId="{BDD86A0F-BD4F-41C2-877E-97A4D785A7B1}" srcOrd="9" destOrd="0" presId="urn:microsoft.com/office/officeart/2018/2/layout/IconCircleList"/>
    <dgm:cxn modelId="{E1AB0BAC-BC2B-4FB6-9CE6-594823B6E93D}" type="presParOf" srcId="{3BDB1701-22E4-4133-8E7A-68022772845D}" destId="{6968B10E-949F-4D9D-9F12-799D8ECD1CCF}" srcOrd="10" destOrd="0" presId="urn:microsoft.com/office/officeart/2018/2/layout/IconCircleList"/>
    <dgm:cxn modelId="{730DBF95-0AC2-466E-84B1-6AE1E2423428}" type="presParOf" srcId="{6968B10E-949F-4D9D-9F12-799D8ECD1CCF}" destId="{C9E7F099-D100-4137-B473-07E737EEE889}" srcOrd="0" destOrd="0" presId="urn:microsoft.com/office/officeart/2018/2/layout/IconCircleList"/>
    <dgm:cxn modelId="{6F9E7D7E-8365-4268-B274-6D6367C5F77F}" type="presParOf" srcId="{6968B10E-949F-4D9D-9F12-799D8ECD1CCF}" destId="{6DAF7E20-285B-477B-8460-58D6A99EC602}" srcOrd="1" destOrd="0" presId="urn:microsoft.com/office/officeart/2018/2/layout/IconCircleList"/>
    <dgm:cxn modelId="{CF417336-E2F0-4736-9585-6E6B7ADA870D}" type="presParOf" srcId="{6968B10E-949F-4D9D-9F12-799D8ECD1CCF}" destId="{C1CA52B3-5ABB-4690-80C9-4DEC8B2E0E25}" srcOrd="2" destOrd="0" presId="urn:microsoft.com/office/officeart/2018/2/layout/IconCircleList"/>
    <dgm:cxn modelId="{F104DFAE-520B-4447-BC94-9A512B0CF8A8}" type="presParOf" srcId="{6968B10E-949F-4D9D-9F12-799D8ECD1CCF}" destId="{C512097B-3493-482D-A10F-F197E4FB7024}" srcOrd="3" destOrd="0" presId="urn:microsoft.com/office/officeart/2018/2/layout/IconCircleList"/>
    <dgm:cxn modelId="{5A9D7EC7-D8C9-4397-98E2-3CE969ED0C3D}" type="presParOf" srcId="{3BDB1701-22E4-4133-8E7A-68022772845D}" destId="{8FD9E6AB-E715-4F98-92B5-7C0738808BD2}" srcOrd="11" destOrd="0" presId="urn:microsoft.com/office/officeart/2018/2/layout/IconCircleList"/>
    <dgm:cxn modelId="{8A20F5FD-7690-4D12-8E6C-9937F0A828BC}" type="presParOf" srcId="{3BDB1701-22E4-4133-8E7A-68022772845D}" destId="{2ABCA0E0-D336-432C-9A26-5F15460D22CC}" srcOrd="12" destOrd="0" presId="urn:microsoft.com/office/officeart/2018/2/layout/IconCircleList"/>
    <dgm:cxn modelId="{72C23079-F35C-4130-AA36-EC591D94C55B}" type="presParOf" srcId="{2ABCA0E0-D336-432C-9A26-5F15460D22CC}" destId="{8D4BD4EA-1415-4A48-A87C-02EA8C44AC88}" srcOrd="0" destOrd="0" presId="urn:microsoft.com/office/officeart/2018/2/layout/IconCircleList"/>
    <dgm:cxn modelId="{21FBBB5C-F038-4A3F-9903-9294FB035C9C}" type="presParOf" srcId="{2ABCA0E0-D336-432C-9A26-5F15460D22CC}" destId="{A314A627-CF09-464B-95CB-1538886F901C}" srcOrd="1" destOrd="0" presId="urn:microsoft.com/office/officeart/2018/2/layout/IconCircleList"/>
    <dgm:cxn modelId="{60F712B0-024F-4BA6-9853-7CE9B62AFEBE}" type="presParOf" srcId="{2ABCA0E0-D336-432C-9A26-5F15460D22CC}" destId="{0712553D-A4DD-4FC8-A2B7-DC0E443A08D8}" srcOrd="2" destOrd="0" presId="urn:microsoft.com/office/officeart/2018/2/layout/IconCircleList"/>
    <dgm:cxn modelId="{3BCE02E2-447C-48C8-9447-67C816456BE7}" type="presParOf" srcId="{2ABCA0E0-D336-432C-9A26-5F15460D22CC}" destId="{5430884E-68B4-474A-BCE1-058CC0783E40}" srcOrd="3" destOrd="0" presId="urn:microsoft.com/office/officeart/2018/2/layout/IconCircleList"/>
    <dgm:cxn modelId="{9FC43927-EE45-402F-A8C1-2F664D3A61ED}" type="presParOf" srcId="{3BDB1701-22E4-4133-8E7A-68022772845D}" destId="{C65E2210-52B5-418B-A81C-B9A031FE94F1}" srcOrd="13" destOrd="0" presId="urn:microsoft.com/office/officeart/2018/2/layout/IconCircleList"/>
    <dgm:cxn modelId="{F0030DCB-2CC1-4D54-B8FF-DDA1A03AB0AD}" type="presParOf" srcId="{3BDB1701-22E4-4133-8E7A-68022772845D}" destId="{42A82350-C965-4AF3-8010-1F244A5970F4}" srcOrd="14" destOrd="0" presId="urn:microsoft.com/office/officeart/2018/2/layout/IconCircleList"/>
    <dgm:cxn modelId="{90F11B0A-9DDB-4189-8B16-9D39F4EE3594}" type="presParOf" srcId="{42A82350-C965-4AF3-8010-1F244A5970F4}" destId="{DACD1611-C323-4BBA-B281-3D1FCAE193C1}" srcOrd="0" destOrd="0" presId="urn:microsoft.com/office/officeart/2018/2/layout/IconCircleList"/>
    <dgm:cxn modelId="{18B80238-F61C-43BD-B023-F648126ECEE0}" type="presParOf" srcId="{42A82350-C965-4AF3-8010-1F244A5970F4}" destId="{66B2C90B-B525-464A-8F97-7C6DCE8D7C8C}" srcOrd="1" destOrd="0" presId="urn:microsoft.com/office/officeart/2018/2/layout/IconCircleList"/>
    <dgm:cxn modelId="{40FD03F0-5EE7-4818-98DB-063A5BE74940}" type="presParOf" srcId="{42A82350-C965-4AF3-8010-1F244A5970F4}" destId="{0746DB86-CDAE-4240-AA31-16BB6A248464}" srcOrd="2" destOrd="0" presId="urn:microsoft.com/office/officeart/2018/2/layout/IconCircleList"/>
    <dgm:cxn modelId="{AEE61C69-CCCB-447A-B6F1-EA2B2C220F40}" type="presParOf" srcId="{42A82350-C965-4AF3-8010-1F244A5970F4}" destId="{0A1607A2-A4B5-4D8C-8451-A74AC1FBC59E}" srcOrd="3" destOrd="0" presId="urn:microsoft.com/office/officeart/2018/2/layout/IconCircleList"/>
    <dgm:cxn modelId="{B7599126-04A6-DC44-9BD8-2C785ECFC199}" type="presParOf" srcId="{3BDB1701-22E4-4133-8E7A-68022772845D}" destId="{0C2227C5-B186-2845-B17C-F364FC9863B1}" srcOrd="15" destOrd="0" presId="urn:microsoft.com/office/officeart/2018/2/layout/IconCircleList"/>
    <dgm:cxn modelId="{AB811473-B2C6-2B41-8372-F78823762D8B}" type="presParOf" srcId="{3BDB1701-22E4-4133-8E7A-68022772845D}" destId="{AB0FE7C4-ACC3-EA40-AAAA-E0C4A77E9891}" srcOrd="16" destOrd="0" presId="urn:microsoft.com/office/officeart/2018/2/layout/IconCircleList"/>
    <dgm:cxn modelId="{69304446-D462-7041-9C7F-F759777D5EA5}" type="presParOf" srcId="{AB0FE7C4-ACC3-EA40-AAAA-E0C4A77E9891}" destId="{64E1E7B4-EA58-974E-ABDF-E2436759D6EC}" srcOrd="0" destOrd="0" presId="urn:microsoft.com/office/officeart/2018/2/layout/IconCircleList"/>
    <dgm:cxn modelId="{EE0D8CFE-9AAC-EB45-813E-5D2A07085595}" type="presParOf" srcId="{AB0FE7C4-ACC3-EA40-AAAA-E0C4A77E9891}" destId="{6AA2B3D1-655E-634F-9F25-ABC83C622CD9}" srcOrd="1" destOrd="0" presId="urn:microsoft.com/office/officeart/2018/2/layout/IconCircleList"/>
    <dgm:cxn modelId="{CAA0973C-32F7-C945-A01C-E991A69AD376}" type="presParOf" srcId="{AB0FE7C4-ACC3-EA40-AAAA-E0C4A77E9891}" destId="{F0A18196-4FB7-454B-9656-DF917B3316A2}" srcOrd="2" destOrd="0" presId="urn:microsoft.com/office/officeart/2018/2/layout/IconCircleList"/>
    <dgm:cxn modelId="{77682FE7-7048-F541-8E5A-598957A83C00}" type="presParOf" srcId="{AB0FE7C4-ACC3-EA40-AAAA-E0C4A77E9891}" destId="{1FC2ED24-9A7E-DD44-B708-39FA15C30DA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48AF32-B9D3-4FE9-8753-B3F3429880C2}">
      <dsp:nvSpPr>
        <dsp:cNvPr id="0" name=""/>
        <dsp:cNvSpPr/>
      </dsp:nvSpPr>
      <dsp:spPr>
        <a:xfrm>
          <a:off x="304144" y="26944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941E3-60C8-476E-9F35-FB45765F3EEA}">
      <dsp:nvSpPr>
        <dsp:cNvPr id="0" name=""/>
        <dsp:cNvSpPr/>
      </dsp:nvSpPr>
      <dsp:spPr>
        <a:xfrm>
          <a:off x="443262" y="408564"/>
          <a:ext cx="384231" cy="3842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573E7-06BE-4D47-9D82-04ED56B6DAE3}">
      <dsp:nvSpPr>
        <dsp:cNvPr id="0" name=""/>
        <dsp:cNvSpPr/>
      </dsp:nvSpPr>
      <dsp:spPr>
        <a:xfrm>
          <a:off x="1108569" y="269446"/>
          <a:ext cx="1561531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Diagnosis, screening, time-to-event (</a:t>
          </a:r>
          <a:r>
            <a:rPr lang="en-US" sz="1400" i="1" kern="1200" dirty="0"/>
            <a:t>supervised learning</a:t>
          </a:r>
          <a:r>
            <a:rPr lang="en-US" sz="1400" kern="1200" dirty="0"/>
            <a:t>)</a:t>
          </a:r>
        </a:p>
      </dsp:txBody>
      <dsp:txXfrm>
        <a:off x="1108569" y="269446"/>
        <a:ext cx="1561531" cy="662467"/>
      </dsp:txXfrm>
    </dsp:sp>
    <dsp:sp modelId="{B8C3C9E0-1B1E-4FFE-A853-77179BC04069}">
      <dsp:nvSpPr>
        <dsp:cNvPr id="0" name=""/>
        <dsp:cNvSpPr/>
      </dsp:nvSpPr>
      <dsp:spPr>
        <a:xfrm>
          <a:off x="2942185" y="26944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134FB-3020-4845-B48C-6EB7A59ACB19}">
      <dsp:nvSpPr>
        <dsp:cNvPr id="0" name=""/>
        <dsp:cNvSpPr/>
      </dsp:nvSpPr>
      <dsp:spPr>
        <a:xfrm>
          <a:off x="3081303" y="408564"/>
          <a:ext cx="384231" cy="3842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B0DEE-388B-49A5-AEFD-6070222A5F01}">
      <dsp:nvSpPr>
        <dsp:cNvPr id="0" name=""/>
        <dsp:cNvSpPr/>
      </dsp:nvSpPr>
      <dsp:spPr>
        <a:xfrm>
          <a:off x="3674600" y="269446"/>
          <a:ext cx="1898962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Co-morbidities, Med2vec, search, </a:t>
          </a:r>
          <a:r>
            <a:rPr lang="en-US" sz="1400" kern="1200" dirty="0" err="1"/>
            <a:t>PatientsLikeMe</a:t>
          </a:r>
          <a:r>
            <a:rPr lang="en-US" sz="1400" kern="1200" dirty="0"/>
            <a:t> (</a:t>
          </a:r>
          <a:r>
            <a:rPr lang="en-US" sz="1400" i="1" kern="1200" dirty="0"/>
            <a:t>unsupervised learning</a:t>
          </a:r>
          <a:r>
            <a:rPr lang="en-US" sz="1400" kern="1200" dirty="0"/>
            <a:t>)</a:t>
          </a:r>
        </a:p>
      </dsp:txBody>
      <dsp:txXfrm>
        <a:off x="3674600" y="269446"/>
        <a:ext cx="1898962" cy="662467"/>
      </dsp:txXfrm>
    </dsp:sp>
    <dsp:sp modelId="{F67451D4-D008-4E5D-8B98-F68BC2A9E000}">
      <dsp:nvSpPr>
        <dsp:cNvPr id="0" name=""/>
        <dsp:cNvSpPr/>
      </dsp:nvSpPr>
      <dsp:spPr>
        <a:xfrm>
          <a:off x="5924761" y="26944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55D1D-3224-4C68-84E1-0B1C18EE5CCC}">
      <dsp:nvSpPr>
        <dsp:cNvPr id="0" name=""/>
        <dsp:cNvSpPr/>
      </dsp:nvSpPr>
      <dsp:spPr>
        <a:xfrm>
          <a:off x="6063884" y="408564"/>
          <a:ext cx="384231" cy="3842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F6E29-066F-41E0-A166-69BBAE23ECED}">
      <dsp:nvSpPr>
        <dsp:cNvPr id="0" name=""/>
        <dsp:cNvSpPr/>
      </dsp:nvSpPr>
      <dsp:spPr>
        <a:xfrm>
          <a:off x="6705489" y="243066"/>
          <a:ext cx="2045105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Hospital policies, chronic disease treatments            (</a:t>
          </a:r>
          <a:r>
            <a:rPr lang="en-US" sz="1400" i="1" kern="1200" dirty="0"/>
            <a:t>off-policy RL</a:t>
          </a:r>
          <a:r>
            <a:rPr lang="en-US" sz="1400" kern="1200" dirty="0"/>
            <a:t>)</a:t>
          </a:r>
        </a:p>
      </dsp:txBody>
      <dsp:txXfrm>
        <a:off x="6705489" y="243066"/>
        <a:ext cx="2045105" cy="662467"/>
      </dsp:txXfrm>
    </dsp:sp>
    <dsp:sp modelId="{48BB4BD0-3F8A-4C91-B526-AB4E22A42E61}">
      <dsp:nvSpPr>
        <dsp:cNvPr id="0" name=""/>
        <dsp:cNvSpPr/>
      </dsp:nvSpPr>
      <dsp:spPr>
        <a:xfrm>
          <a:off x="304144" y="158262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9EE78-6A2F-4BB5-90B2-B16DEA488571}">
      <dsp:nvSpPr>
        <dsp:cNvPr id="0" name=""/>
        <dsp:cNvSpPr/>
      </dsp:nvSpPr>
      <dsp:spPr>
        <a:xfrm>
          <a:off x="443262" y="1721744"/>
          <a:ext cx="384231" cy="3842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CF6A0F-8D27-4030-823F-C4DB59BA23F6}">
      <dsp:nvSpPr>
        <dsp:cNvPr id="0" name=""/>
        <dsp:cNvSpPr/>
      </dsp:nvSpPr>
      <dsp:spPr>
        <a:xfrm>
          <a:off x="1071264" y="1582626"/>
          <a:ext cx="1992045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Adaptive clinical trials and drug design (</a:t>
          </a:r>
          <a:r>
            <a:rPr lang="en-US" sz="1400" i="1" kern="1200" dirty="0"/>
            <a:t>sequential decision making</a:t>
          </a:r>
          <a:r>
            <a:rPr lang="en-US" sz="1400" kern="1200" dirty="0"/>
            <a:t>)</a:t>
          </a:r>
        </a:p>
      </dsp:txBody>
      <dsp:txXfrm>
        <a:off x="1071264" y="1582626"/>
        <a:ext cx="1992045" cy="662467"/>
      </dsp:txXfrm>
    </dsp:sp>
    <dsp:sp modelId="{576FB25A-5987-4664-A1CC-36C788C9F412}">
      <dsp:nvSpPr>
        <dsp:cNvPr id="0" name=""/>
        <dsp:cNvSpPr/>
      </dsp:nvSpPr>
      <dsp:spPr>
        <a:xfrm>
          <a:off x="2964041" y="158262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C7BCE-2351-4900-AD6A-2444E81D477F}">
      <dsp:nvSpPr>
        <dsp:cNvPr id="0" name=""/>
        <dsp:cNvSpPr/>
      </dsp:nvSpPr>
      <dsp:spPr>
        <a:xfrm>
          <a:off x="3103154" y="1721744"/>
          <a:ext cx="384231" cy="3842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9B600F-6A1E-47FB-ADB6-61C82A32C2E2}">
      <dsp:nvSpPr>
        <dsp:cNvPr id="0" name=""/>
        <dsp:cNvSpPr/>
      </dsp:nvSpPr>
      <dsp:spPr>
        <a:xfrm>
          <a:off x="3676857" y="1582626"/>
          <a:ext cx="2131552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ML4Health in rural clinics, at home, other countries            (</a:t>
          </a:r>
          <a:r>
            <a:rPr lang="en-US" sz="1400" i="1" kern="1200" dirty="0"/>
            <a:t>domain adaptation</a:t>
          </a:r>
          <a:r>
            <a:rPr lang="en-US" sz="1400" kern="1200" dirty="0"/>
            <a:t>)</a:t>
          </a:r>
        </a:p>
      </dsp:txBody>
      <dsp:txXfrm>
        <a:off x="3676857" y="1582626"/>
        <a:ext cx="2131552" cy="662467"/>
      </dsp:txXfrm>
    </dsp:sp>
    <dsp:sp modelId="{C9E7F099-D100-4137-B473-07E737EEE889}">
      <dsp:nvSpPr>
        <dsp:cNvPr id="0" name=""/>
        <dsp:cNvSpPr/>
      </dsp:nvSpPr>
      <dsp:spPr>
        <a:xfrm>
          <a:off x="5904675" y="158262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AF7E20-285B-477B-8460-58D6A99EC602}">
      <dsp:nvSpPr>
        <dsp:cNvPr id="0" name=""/>
        <dsp:cNvSpPr/>
      </dsp:nvSpPr>
      <dsp:spPr>
        <a:xfrm>
          <a:off x="6043788" y="1721744"/>
          <a:ext cx="384231" cy="3842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12097B-3493-482D-A10F-F197E4FB7024}">
      <dsp:nvSpPr>
        <dsp:cNvPr id="0" name=""/>
        <dsp:cNvSpPr/>
      </dsp:nvSpPr>
      <dsp:spPr>
        <a:xfrm>
          <a:off x="6783700" y="1591417"/>
          <a:ext cx="1561531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Real-time patient interventions (</a:t>
          </a:r>
          <a:r>
            <a:rPr lang="en-US" sz="1400" i="1" kern="1200" dirty="0"/>
            <a:t>optimization, bounded rationality</a:t>
          </a:r>
          <a:r>
            <a:rPr lang="en-US" sz="1400" kern="1200" dirty="0"/>
            <a:t>)</a:t>
          </a:r>
        </a:p>
      </dsp:txBody>
      <dsp:txXfrm>
        <a:off x="6783700" y="1591417"/>
        <a:ext cx="1561531" cy="662467"/>
      </dsp:txXfrm>
    </dsp:sp>
    <dsp:sp modelId="{8D4BD4EA-1415-4A48-A87C-02EA8C44AC88}">
      <dsp:nvSpPr>
        <dsp:cNvPr id="0" name=""/>
        <dsp:cNvSpPr/>
      </dsp:nvSpPr>
      <dsp:spPr>
        <a:xfrm>
          <a:off x="304144" y="289580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14A627-CF09-464B-95CB-1538886F901C}">
      <dsp:nvSpPr>
        <dsp:cNvPr id="0" name=""/>
        <dsp:cNvSpPr/>
      </dsp:nvSpPr>
      <dsp:spPr>
        <a:xfrm>
          <a:off x="443262" y="3034925"/>
          <a:ext cx="384231" cy="38423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30884E-68B4-474A-BCE1-058CC0783E40}">
      <dsp:nvSpPr>
        <dsp:cNvPr id="0" name=""/>
        <dsp:cNvSpPr/>
      </dsp:nvSpPr>
      <dsp:spPr>
        <a:xfrm>
          <a:off x="1108569" y="2895806"/>
          <a:ext cx="1561531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Helping hospitals and clinics run efficiently (</a:t>
          </a:r>
          <a:r>
            <a:rPr lang="en-US" sz="1400" i="1" kern="1200" dirty="0"/>
            <a:t>operations research</a:t>
          </a:r>
          <a:r>
            <a:rPr lang="en-US" sz="1400" kern="1200" dirty="0"/>
            <a:t>)</a:t>
          </a:r>
        </a:p>
      </dsp:txBody>
      <dsp:txXfrm>
        <a:off x="1108569" y="2895806"/>
        <a:ext cx="1561531" cy="662467"/>
      </dsp:txXfrm>
    </dsp:sp>
    <dsp:sp modelId="{DACD1611-C323-4BBA-B281-3D1FCAE193C1}">
      <dsp:nvSpPr>
        <dsp:cNvPr id="0" name=""/>
        <dsp:cNvSpPr/>
      </dsp:nvSpPr>
      <dsp:spPr>
        <a:xfrm>
          <a:off x="2942185" y="289580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2C90B-B525-464A-8F97-7C6DCE8D7C8C}">
      <dsp:nvSpPr>
        <dsp:cNvPr id="0" name=""/>
        <dsp:cNvSpPr/>
      </dsp:nvSpPr>
      <dsp:spPr>
        <a:xfrm>
          <a:off x="3081303" y="3034925"/>
          <a:ext cx="384231" cy="384231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1607A2-A4B5-4D8C-8451-A74AC1FBC59E}">
      <dsp:nvSpPr>
        <dsp:cNvPr id="0" name=""/>
        <dsp:cNvSpPr/>
      </dsp:nvSpPr>
      <dsp:spPr>
        <a:xfrm>
          <a:off x="3678871" y="2895806"/>
          <a:ext cx="1837672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Help to avoid human errors (</a:t>
          </a:r>
          <a:r>
            <a:rPr lang="en-US" sz="1400" i="1" kern="1200" dirty="0"/>
            <a:t>ethics, law, bias</a:t>
          </a:r>
          <a:r>
            <a:rPr lang="en-US" sz="1400" kern="1200" dirty="0"/>
            <a:t>)</a:t>
          </a:r>
        </a:p>
      </dsp:txBody>
      <dsp:txXfrm>
        <a:off x="3678871" y="2895806"/>
        <a:ext cx="1837672" cy="662467"/>
      </dsp:txXfrm>
    </dsp:sp>
    <dsp:sp modelId="{64E1E7B4-EA58-974E-ABDF-E2436759D6EC}">
      <dsp:nvSpPr>
        <dsp:cNvPr id="0" name=""/>
        <dsp:cNvSpPr/>
      </dsp:nvSpPr>
      <dsp:spPr>
        <a:xfrm>
          <a:off x="5885325" y="2895806"/>
          <a:ext cx="662467" cy="662467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A2B3D1-655E-634F-9F25-ABC83C622CD9}">
      <dsp:nvSpPr>
        <dsp:cNvPr id="0" name=""/>
        <dsp:cNvSpPr/>
      </dsp:nvSpPr>
      <dsp:spPr>
        <a:xfrm>
          <a:off x="6024448" y="3034925"/>
          <a:ext cx="384231" cy="384231"/>
        </a:xfrm>
        <a:prstGeom prst="rect">
          <a:avLst/>
        </a:prstGeom>
        <a:blipFill rotWithShape="1"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2ED24-9A7E-DD44-B708-39FA15C30DA1}">
      <dsp:nvSpPr>
        <dsp:cNvPr id="0" name=""/>
        <dsp:cNvSpPr/>
      </dsp:nvSpPr>
      <dsp:spPr>
        <a:xfrm>
          <a:off x="6783700" y="2887015"/>
          <a:ext cx="1561531" cy="6624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Understanding images or language (</a:t>
          </a:r>
          <a:r>
            <a:rPr lang="en-US" sz="1400" i="1" kern="1200" dirty="0"/>
            <a:t>vision, NLP</a:t>
          </a:r>
          <a:r>
            <a:rPr lang="en-US" sz="1400" kern="1200" dirty="0"/>
            <a:t>)</a:t>
          </a:r>
        </a:p>
      </dsp:txBody>
      <dsp:txXfrm>
        <a:off x="6783700" y="2887015"/>
        <a:ext cx="1561531" cy="662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17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91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9321845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9321845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383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mediation often happens in a specific tissue, instead of across all tissues</a:t>
            </a:r>
          </a:p>
          <a:p>
            <a:r>
              <a:rPr lang="en-US" dirty="0"/>
              <a:t>Dysregulation</a:t>
            </a:r>
            <a:r>
              <a:rPr lang="en-US" baseline="0" dirty="0"/>
              <a:t> of gene expression levels also can be sign of disease or indicate a drug target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D75F9-B9EC-684C-8A7C-7F2C69EF06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7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41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d932184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d932184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9321845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d9321845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9321845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9321845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d9321845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d9321845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625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00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90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599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C8A77-2B27-7E4E-A7E4-2575C196A9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57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FF47E8-E51E-8C44-A318-4BC88F6E668D}" type="datetimeFigureOut">
              <a:rPr lang="en-US" smtClean="0"/>
              <a:t>7/25/19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1768D-1B7C-9A44-9E19-E541ABF30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53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>
            <a:spLocks noGrp="1"/>
          </p:cNvSpPr>
          <p:nvPr>
            <p:ph type="title"/>
          </p:nvPr>
        </p:nvSpPr>
        <p:spPr>
          <a:xfrm>
            <a:off x="457200" y="1"/>
            <a:ext cx="8229600" cy="126920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152739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3" Type="http://schemas.microsoft.com/office/2007/relationships/media" Target="../media/media24.mp4"/><Relationship Id="rId18" Type="http://schemas.openxmlformats.org/officeDocument/2006/relationships/video" Target="../media/media26.mp4"/><Relationship Id="rId26" Type="http://schemas.openxmlformats.org/officeDocument/2006/relationships/video" Target="../media/media30.mp4"/><Relationship Id="rId21" Type="http://schemas.microsoft.com/office/2007/relationships/media" Target="../media/media28.mp4"/><Relationship Id="rId34" Type="http://schemas.openxmlformats.org/officeDocument/2006/relationships/video" Target="../media/media34.mp4"/><Relationship Id="rId7" Type="http://schemas.microsoft.com/office/2007/relationships/media" Target="../media/media21.mp4"/><Relationship Id="rId12" Type="http://schemas.openxmlformats.org/officeDocument/2006/relationships/video" Target="../media/media23.mp4"/><Relationship Id="rId17" Type="http://schemas.microsoft.com/office/2007/relationships/media" Target="../media/media26.mp4"/><Relationship Id="rId25" Type="http://schemas.microsoft.com/office/2007/relationships/media" Target="../media/media30.mp4"/><Relationship Id="rId33" Type="http://schemas.microsoft.com/office/2007/relationships/media" Target="../media/media34.mp4"/><Relationship Id="rId38" Type="http://schemas.openxmlformats.org/officeDocument/2006/relationships/image" Target="../media/image8.png"/><Relationship Id="rId2" Type="http://schemas.openxmlformats.org/officeDocument/2006/relationships/video" Target="../media/media18.mp4"/><Relationship Id="rId16" Type="http://schemas.openxmlformats.org/officeDocument/2006/relationships/video" Target="../media/media25.mp4"/><Relationship Id="rId20" Type="http://schemas.openxmlformats.org/officeDocument/2006/relationships/video" Target="../media/media27.mp4"/><Relationship Id="rId29" Type="http://schemas.microsoft.com/office/2007/relationships/media" Target="../media/media32.mp4"/><Relationship Id="rId1" Type="http://schemas.microsoft.com/office/2007/relationships/media" Target="../media/media18.mp4"/><Relationship Id="rId6" Type="http://schemas.openxmlformats.org/officeDocument/2006/relationships/video" Target="../media/media20.mp4"/><Relationship Id="rId11" Type="http://schemas.microsoft.com/office/2007/relationships/media" Target="../media/media23.mp4"/><Relationship Id="rId24" Type="http://schemas.openxmlformats.org/officeDocument/2006/relationships/video" Target="../media/media29.mp4"/><Relationship Id="rId32" Type="http://schemas.openxmlformats.org/officeDocument/2006/relationships/video" Target="../media/media33.mp4"/><Relationship Id="rId37" Type="http://schemas.openxmlformats.org/officeDocument/2006/relationships/image" Target="../media/image7.png"/><Relationship Id="rId5" Type="http://schemas.microsoft.com/office/2007/relationships/media" Target="../media/media20.mp4"/><Relationship Id="rId15" Type="http://schemas.microsoft.com/office/2007/relationships/media" Target="../media/media25.mp4"/><Relationship Id="rId23" Type="http://schemas.microsoft.com/office/2007/relationships/media" Target="../media/media29.mp4"/><Relationship Id="rId28" Type="http://schemas.openxmlformats.org/officeDocument/2006/relationships/video" Target="../media/media31.mp4"/><Relationship Id="rId36" Type="http://schemas.openxmlformats.org/officeDocument/2006/relationships/image" Target="../media/image6.png"/><Relationship Id="rId10" Type="http://schemas.openxmlformats.org/officeDocument/2006/relationships/video" Target="../media/media22.mp4"/><Relationship Id="rId19" Type="http://schemas.microsoft.com/office/2007/relationships/media" Target="../media/media27.mp4"/><Relationship Id="rId31" Type="http://schemas.microsoft.com/office/2007/relationships/media" Target="../media/media33.mp4"/><Relationship Id="rId4" Type="http://schemas.openxmlformats.org/officeDocument/2006/relationships/video" Target="../media/media19.mp4"/><Relationship Id="rId9" Type="http://schemas.microsoft.com/office/2007/relationships/media" Target="../media/media22.mp4"/><Relationship Id="rId14" Type="http://schemas.openxmlformats.org/officeDocument/2006/relationships/video" Target="../media/media24.mp4"/><Relationship Id="rId22" Type="http://schemas.openxmlformats.org/officeDocument/2006/relationships/video" Target="../media/media28.mp4"/><Relationship Id="rId27" Type="http://schemas.microsoft.com/office/2007/relationships/media" Target="../media/media31.mp4"/><Relationship Id="rId30" Type="http://schemas.openxmlformats.org/officeDocument/2006/relationships/video" Target="../media/media32.mp4"/><Relationship Id="rId35" Type="http://schemas.openxmlformats.org/officeDocument/2006/relationships/slideLayout" Target="../slideLayouts/slideLayout12.xml"/><Relationship Id="rId8" Type="http://schemas.openxmlformats.org/officeDocument/2006/relationships/video" Target="../media/media21.mp4"/><Relationship Id="rId3" Type="http://schemas.microsoft.com/office/2007/relationships/media" Target="../media/media19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tif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3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tiff"/><Relationship Id="rId4" Type="http://schemas.openxmlformats.org/officeDocument/2006/relationships/image" Target="../media/image29.t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27.tif"/><Relationship Id="rId4" Type="http://schemas.openxmlformats.org/officeDocument/2006/relationships/image" Target="../media/image32.t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tiff"/><Relationship Id="rId5" Type="http://schemas.openxmlformats.org/officeDocument/2006/relationships/image" Target="../media/image27.tif"/><Relationship Id="rId4" Type="http://schemas.openxmlformats.org/officeDocument/2006/relationships/image" Target="../media/image32.t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8.JP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9.xml.rels><?xml version="1.0" encoding="UTF-8" standalone="yes"?>
<Relationships xmlns="http://schemas.openxmlformats.org/package/2006/relationships"><Relationship Id="rId13" Type="http://schemas.microsoft.com/office/2007/relationships/media" Target="../media/media7.mp4"/><Relationship Id="rId18" Type="http://schemas.openxmlformats.org/officeDocument/2006/relationships/video" Target="../media/media9.mp4"/><Relationship Id="rId26" Type="http://schemas.openxmlformats.org/officeDocument/2006/relationships/video" Target="../media/media13.mp4"/><Relationship Id="rId21" Type="http://schemas.microsoft.com/office/2007/relationships/media" Target="../media/media11.mp4"/><Relationship Id="rId34" Type="http://schemas.openxmlformats.org/officeDocument/2006/relationships/video" Target="../media/media17.mp4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microsoft.com/office/2007/relationships/media" Target="../media/media9.mp4"/><Relationship Id="rId25" Type="http://schemas.microsoft.com/office/2007/relationships/media" Target="../media/media13.mp4"/><Relationship Id="rId33" Type="http://schemas.microsoft.com/office/2007/relationships/media" Target="../media/media17.mp4"/><Relationship Id="rId38" Type="http://schemas.openxmlformats.org/officeDocument/2006/relationships/image" Target="../media/image8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video" Target="../media/media10.mp4"/><Relationship Id="rId29" Type="http://schemas.microsoft.com/office/2007/relationships/media" Target="../media/media15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video" Target="../media/media12.mp4"/><Relationship Id="rId32" Type="http://schemas.openxmlformats.org/officeDocument/2006/relationships/video" Target="../media/media16.mp4"/><Relationship Id="rId37" Type="http://schemas.openxmlformats.org/officeDocument/2006/relationships/image" Target="../media/image7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microsoft.com/office/2007/relationships/media" Target="../media/media12.mp4"/><Relationship Id="rId28" Type="http://schemas.openxmlformats.org/officeDocument/2006/relationships/video" Target="../media/media14.mp4"/><Relationship Id="rId36" Type="http://schemas.openxmlformats.org/officeDocument/2006/relationships/image" Target="../media/image6.png"/><Relationship Id="rId10" Type="http://schemas.openxmlformats.org/officeDocument/2006/relationships/video" Target="../media/media5.mp4"/><Relationship Id="rId19" Type="http://schemas.microsoft.com/office/2007/relationships/media" Target="../media/media10.mp4"/><Relationship Id="rId31" Type="http://schemas.microsoft.com/office/2007/relationships/media" Target="../media/media16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video" Target="../media/media11.mp4"/><Relationship Id="rId27" Type="http://schemas.microsoft.com/office/2007/relationships/media" Target="../media/media14.mp4"/><Relationship Id="rId30" Type="http://schemas.openxmlformats.org/officeDocument/2006/relationships/video" Target="../media/media15.mp4"/><Relationship Id="rId35" Type="http://schemas.openxmlformats.org/officeDocument/2006/relationships/slideLayout" Target="../slideLayouts/slideLayout12.xml"/><Relationship Id="rId8" Type="http://schemas.openxmlformats.org/officeDocument/2006/relationships/video" Target="../media/media4.mp4"/><Relationship Id="rId3" Type="http://schemas.microsoft.com/office/2007/relationships/media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73254" y="58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in biology, genomics, and health care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396830"/>
            <a:ext cx="8520600" cy="18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 Summer School 2019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Barbara Engelhardt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Princeton University</a:t>
            </a:r>
            <a:endParaRPr sz="2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Genomics Plc</a:t>
            </a:r>
            <a:endParaRPr sz="24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800" y="3808050"/>
            <a:ext cx="1277000" cy="12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616150-C636-1341-8692-2B3B841418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23" t="8424" r="49477" b="85307"/>
          <a:stretch/>
        </p:blipFill>
        <p:spPr>
          <a:xfrm>
            <a:off x="0" y="2162907"/>
            <a:ext cx="9564413" cy="13185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85" y="91204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RNA to protein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93267" y="1040241"/>
            <a:ext cx="2355723" cy="97656"/>
            <a:chOff x="1322832" y="2517648"/>
            <a:chExt cx="3140964" cy="130208"/>
          </a:xfrm>
        </p:grpSpPr>
        <p:sp>
          <p:nvSpPr>
            <p:cNvPr id="75" name="Rectangle 74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440930" y="2110140"/>
            <a:ext cx="1072134" cy="97656"/>
            <a:chOff x="8026146" y="2517648"/>
            <a:chExt cx="1429512" cy="130208"/>
          </a:xfrm>
        </p:grpSpPr>
        <p:sp>
          <p:nvSpPr>
            <p:cNvPr id="81" name="Rectangle 8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86" name="protein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945294" y="2526568"/>
            <a:ext cx="664432" cy="649400"/>
          </a:xfrm>
          <a:prstGeom prst="rect">
            <a:avLst/>
          </a:prstGeom>
        </p:spPr>
      </p:pic>
      <p:pic>
        <p:nvPicPr>
          <p:cNvPr id="87" name="protein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24653" y="2899951"/>
            <a:ext cx="813816" cy="602537"/>
          </a:xfrm>
          <a:prstGeom prst="rect">
            <a:avLst/>
          </a:prstGeom>
        </p:spPr>
      </p:pic>
      <p:pic>
        <p:nvPicPr>
          <p:cNvPr id="88" name="protein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031477" y="2718684"/>
            <a:ext cx="875538" cy="890531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201865" y="1197898"/>
            <a:ext cx="2355723" cy="97656"/>
            <a:chOff x="1322832" y="2517648"/>
            <a:chExt cx="3140964" cy="130208"/>
          </a:xfrm>
        </p:grpSpPr>
        <p:sp>
          <p:nvSpPr>
            <p:cNvPr id="102" name="Rectangle 101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893189" y="1340224"/>
            <a:ext cx="2355723" cy="97656"/>
            <a:chOff x="1322832" y="2517648"/>
            <a:chExt cx="3140964" cy="130208"/>
          </a:xfrm>
        </p:grpSpPr>
        <p:sp>
          <p:nvSpPr>
            <p:cNvPr id="106" name="Rectangle 105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14950" y="1663685"/>
            <a:ext cx="1072134" cy="97656"/>
            <a:chOff x="8026146" y="2517648"/>
            <a:chExt cx="1429512" cy="130208"/>
          </a:xfrm>
        </p:grpSpPr>
        <p:sp>
          <p:nvSpPr>
            <p:cNvPr id="110" name="Rectangle 109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907024" y="1289255"/>
            <a:ext cx="1072134" cy="97656"/>
            <a:chOff x="8026146" y="2517648"/>
            <a:chExt cx="1429512" cy="130208"/>
          </a:xfrm>
        </p:grpSpPr>
        <p:sp>
          <p:nvSpPr>
            <p:cNvPr id="113" name="Rectangle 112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380351" y="1329921"/>
            <a:ext cx="1072134" cy="97656"/>
            <a:chOff x="8026146" y="2517648"/>
            <a:chExt cx="1429512" cy="130208"/>
          </a:xfrm>
        </p:grpSpPr>
        <p:sp>
          <p:nvSpPr>
            <p:cNvPr id="116" name="Rectangle 115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76810" y="1460865"/>
            <a:ext cx="1072134" cy="97656"/>
            <a:chOff x="8026146" y="2517648"/>
            <a:chExt cx="1429512" cy="130208"/>
          </a:xfrm>
        </p:grpSpPr>
        <p:sp>
          <p:nvSpPr>
            <p:cNvPr id="119" name="Rectangle 118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063169" y="1621598"/>
            <a:ext cx="1072134" cy="97656"/>
            <a:chOff x="8026146" y="2517648"/>
            <a:chExt cx="1429512" cy="130208"/>
          </a:xfrm>
        </p:grpSpPr>
        <p:sp>
          <p:nvSpPr>
            <p:cNvPr id="122" name="Rectangle 121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109335" y="1829733"/>
            <a:ext cx="1072134" cy="97656"/>
            <a:chOff x="8026146" y="2517648"/>
            <a:chExt cx="1429512" cy="130208"/>
          </a:xfrm>
        </p:grpSpPr>
        <p:sp>
          <p:nvSpPr>
            <p:cNvPr id="125" name="Rectangle 124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453503" y="1793479"/>
            <a:ext cx="1072134" cy="97656"/>
            <a:chOff x="8026146" y="2517648"/>
            <a:chExt cx="1429512" cy="130208"/>
          </a:xfrm>
        </p:grpSpPr>
        <p:sp>
          <p:nvSpPr>
            <p:cNvPr id="128" name="Rectangle 127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9557" y="2057505"/>
            <a:ext cx="1072134" cy="97656"/>
            <a:chOff x="8026146" y="2517648"/>
            <a:chExt cx="1429512" cy="130208"/>
          </a:xfrm>
        </p:grpSpPr>
        <p:sp>
          <p:nvSpPr>
            <p:cNvPr id="131" name="Rectangle 13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225296" y="1502013"/>
            <a:ext cx="1807083" cy="97656"/>
            <a:chOff x="2938272" y="2791968"/>
            <a:chExt cx="2409444" cy="130208"/>
          </a:xfrm>
        </p:grpSpPr>
        <p:sp>
          <p:nvSpPr>
            <p:cNvPr id="134" name="Rectangle 133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3831" y="1661468"/>
            <a:ext cx="1807083" cy="97656"/>
            <a:chOff x="2938272" y="2791968"/>
            <a:chExt cx="2409444" cy="130208"/>
          </a:xfrm>
        </p:grpSpPr>
        <p:sp>
          <p:nvSpPr>
            <p:cNvPr id="137" name="Rectangle 136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74495" y="1810496"/>
            <a:ext cx="1807083" cy="97656"/>
            <a:chOff x="2938272" y="2791968"/>
            <a:chExt cx="2409444" cy="130208"/>
          </a:xfrm>
        </p:grpSpPr>
        <p:sp>
          <p:nvSpPr>
            <p:cNvPr id="140" name="Rectangle 139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207008" y="1955206"/>
            <a:ext cx="1807083" cy="97656"/>
            <a:chOff x="2938272" y="2791968"/>
            <a:chExt cx="2409444" cy="130208"/>
          </a:xfrm>
        </p:grpSpPr>
        <p:sp>
          <p:nvSpPr>
            <p:cNvPr id="143" name="Rectangle 142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558290" y="2097827"/>
            <a:ext cx="1807083" cy="97656"/>
            <a:chOff x="2938272" y="2791968"/>
            <a:chExt cx="2409444" cy="130208"/>
          </a:xfrm>
        </p:grpSpPr>
        <p:sp>
          <p:nvSpPr>
            <p:cNvPr id="146" name="Rectangle 145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48" name="protein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466211" y="3120432"/>
            <a:ext cx="664432" cy="649400"/>
          </a:xfrm>
          <a:prstGeom prst="rect">
            <a:avLst/>
          </a:prstGeom>
        </p:spPr>
      </p:pic>
      <p:pic>
        <p:nvPicPr>
          <p:cNvPr id="149" name="protein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893080" y="3460765"/>
            <a:ext cx="664432" cy="649400"/>
          </a:xfrm>
          <a:prstGeom prst="rect">
            <a:avLst/>
          </a:prstGeom>
        </p:spPr>
      </p:pic>
      <p:pic>
        <p:nvPicPr>
          <p:cNvPr id="150" name="protein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297463" y="3316484"/>
            <a:ext cx="664432" cy="649400"/>
          </a:xfrm>
          <a:prstGeom prst="rect">
            <a:avLst/>
          </a:prstGeom>
        </p:spPr>
      </p:pic>
      <p:pic>
        <p:nvPicPr>
          <p:cNvPr id="151" name="protein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038366" y="2593633"/>
            <a:ext cx="664432" cy="649400"/>
          </a:xfrm>
          <a:prstGeom prst="rect">
            <a:avLst/>
          </a:prstGeom>
        </p:spPr>
      </p:pic>
      <p:pic>
        <p:nvPicPr>
          <p:cNvPr id="153" name="protein1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728342" y="3306275"/>
            <a:ext cx="875538" cy="890531"/>
          </a:xfrm>
          <a:prstGeom prst="rect">
            <a:avLst/>
          </a:prstGeom>
        </p:spPr>
      </p:pic>
      <p:pic>
        <p:nvPicPr>
          <p:cNvPr id="154" name="protein1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204319" y="2516746"/>
            <a:ext cx="875538" cy="890531"/>
          </a:xfrm>
          <a:prstGeom prst="rect">
            <a:avLst/>
          </a:prstGeom>
        </p:spPr>
      </p:pic>
      <p:pic>
        <p:nvPicPr>
          <p:cNvPr id="155" name="protein2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024753" y="2728069"/>
            <a:ext cx="813816" cy="602537"/>
          </a:xfrm>
          <a:prstGeom prst="rect">
            <a:avLst/>
          </a:prstGeom>
        </p:spPr>
      </p:pic>
      <p:pic>
        <p:nvPicPr>
          <p:cNvPr id="156" name="protein2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900291" y="2918484"/>
            <a:ext cx="813816" cy="602537"/>
          </a:xfrm>
          <a:prstGeom prst="rect">
            <a:avLst/>
          </a:prstGeom>
        </p:spPr>
      </p:pic>
      <p:pic>
        <p:nvPicPr>
          <p:cNvPr id="157" name="protein2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135624" y="3315509"/>
            <a:ext cx="813816" cy="602537"/>
          </a:xfrm>
          <a:prstGeom prst="rect">
            <a:avLst/>
          </a:prstGeom>
        </p:spPr>
      </p:pic>
      <p:pic>
        <p:nvPicPr>
          <p:cNvPr id="158" name="protein2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034022" y="3583363"/>
            <a:ext cx="813816" cy="602537"/>
          </a:xfrm>
          <a:prstGeom prst="rect">
            <a:avLst/>
          </a:prstGeom>
        </p:spPr>
      </p:pic>
      <p:pic>
        <p:nvPicPr>
          <p:cNvPr id="159" name="protein2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356098" y="3656392"/>
            <a:ext cx="813816" cy="602537"/>
          </a:xfrm>
          <a:prstGeom prst="rect">
            <a:avLst/>
          </a:prstGeom>
        </p:spPr>
      </p:pic>
      <p:pic>
        <p:nvPicPr>
          <p:cNvPr id="160" name="protein2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638669" y="2789755"/>
            <a:ext cx="813816" cy="602537"/>
          </a:xfrm>
          <a:prstGeom prst="rect">
            <a:avLst/>
          </a:prstGeom>
        </p:spPr>
      </p:pic>
      <p:pic>
        <p:nvPicPr>
          <p:cNvPr id="161" name="protein2">
            <a:hlinkClick r:id="" action="ppaction://media"/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932420" y="3460765"/>
            <a:ext cx="813816" cy="602537"/>
          </a:xfrm>
          <a:prstGeom prst="rect">
            <a:avLst/>
          </a:prstGeom>
        </p:spPr>
      </p:pic>
      <p:pic>
        <p:nvPicPr>
          <p:cNvPr id="162" name="protein2">
            <a:hlinkClick r:id="" action="ppaction://media"/>
          </p:cNvPr>
          <p:cNvPicPr>
            <a:picLocks noChangeAspect="1"/>
          </p:cNvPicPr>
          <p:nvPr>
            <a:vide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8327898" y="2467728"/>
            <a:ext cx="813816" cy="602537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-30962" y="149930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021" y="3132152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021" y="931706"/>
            <a:ext cx="9132694" cy="1511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/>
          <p:cNvSpPr/>
          <p:nvPr/>
        </p:nvSpPr>
        <p:spPr>
          <a:xfrm>
            <a:off x="9021" y="2445424"/>
            <a:ext cx="9132694" cy="181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3" name="TextBox 92"/>
          <p:cNvSpPr txBox="1"/>
          <p:nvPr/>
        </p:nvSpPr>
        <p:spPr>
          <a:xfrm>
            <a:off x="4203383" y="2195483"/>
            <a:ext cx="17091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sp>
        <p:nvSpPr>
          <p:cNvPr id="94" name="Down Arrow 93"/>
          <p:cNvSpPr/>
          <p:nvPr/>
        </p:nvSpPr>
        <p:spPr>
          <a:xfrm>
            <a:off x="3591064" y="2343783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" name="Down Arrow 95"/>
          <p:cNvSpPr/>
          <p:nvPr/>
        </p:nvSpPr>
        <p:spPr>
          <a:xfrm>
            <a:off x="5921764" y="2346230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" name="Content Placeholder 2"/>
          <p:cNvSpPr>
            <a:spLocks noGrp="1"/>
          </p:cNvSpPr>
          <p:nvPr>
            <p:ph idx="1"/>
          </p:nvPr>
        </p:nvSpPr>
        <p:spPr>
          <a:xfrm>
            <a:off x="70916" y="4328001"/>
            <a:ext cx="4799258" cy="73889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20 characters: </a:t>
            </a:r>
            <a:r>
              <a:rPr lang="en-US" i="1" dirty="0"/>
              <a:t>amino acids</a:t>
            </a:r>
          </a:p>
          <a:p>
            <a:r>
              <a:rPr lang="en-US" dirty="0"/>
              <a:t>Translation happens in the cell cytoplasm</a:t>
            </a:r>
          </a:p>
          <a:p>
            <a:endParaRPr lang="en-US" dirty="0"/>
          </a:p>
        </p:txBody>
      </p:sp>
      <p:sp>
        <p:nvSpPr>
          <p:cNvPr id="98" name="Content Placeholder 2"/>
          <p:cNvSpPr txBox="1">
            <a:spLocks/>
          </p:cNvSpPr>
          <p:nvPr/>
        </p:nvSpPr>
        <p:spPr>
          <a:xfrm>
            <a:off x="4870175" y="4328001"/>
            <a:ext cx="4124739" cy="7388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</p:txBody>
      </p:sp>
      <p:sp>
        <p:nvSpPr>
          <p:cNvPr id="99" name="Content Placeholder 2"/>
          <p:cNvSpPr txBox="1">
            <a:spLocks/>
          </p:cNvSpPr>
          <p:nvPr/>
        </p:nvSpPr>
        <p:spPr>
          <a:xfrm>
            <a:off x="5079856" y="4328000"/>
            <a:ext cx="4164497" cy="73889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Main functional units in cells</a:t>
            </a:r>
          </a:p>
          <a:p>
            <a:r>
              <a:rPr lang="en-US" sz="1800" i="1" dirty="0"/>
              <a:t>Very difficult to quantify directly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0025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Proteins, cells, and tissues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88518" y="4805541"/>
            <a:ext cx="11909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[Wikipedia]</a:t>
            </a:r>
          </a:p>
        </p:txBody>
      </p:sp>
      <p:pic>
        <p:nvPicPr>
          <p:cNvPr id="6" name="Picture 5" descr="Hemoglobi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3" y="1915585"/>
            <a:ext cx="2051466" cy="189441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6" idx="3"/>
            <a:endCxn id="22" idx="1"/>
          </p:cNvCxnSpPr>
          <p:nvPr/>
        </p:nvCxnSpPr>
        <p:spPr>
          <a:xfrm flipV="1">
            <a:off x="2089709" y="2840299"/>
            <a:ext cx="4573178" cy="22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6750" y="4445001"/>
            <a:ext cx="87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159178" y="4445001"/>
            <a:ext cx="52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3013" y="4445001"/>
            <a:ext cx="76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</a:t>
            </a:r>
          </a:p>
        </p:txBody>
      </p:sp>
      <p:pic>
        <p:nvPicPr>
          <p:cNvPr id="18" name="Picture 17" descr="Structure_of_animal_cell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145" y="2083590"/>
            <a:ext cx="2734086" cy="1537226"/>
          </a:xfrm>
          <a:prstGeom prst="rect">
            <a:avLst/>
          </a:prstGeom>
        </p:spPr>
      </p:pic>
      <p:pic>
        <p:nvPicPr>
          <p:cNvPr id="22" name="Picture 21" descr="Plant_cell_type_sclerenchyma_fib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887" y="2083590"/>
            <a:ext cx="2023913" cy="151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09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Tissues, organs, and individuals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6620" y="4814333"/>
            <a:ext cx="2173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[Wikipedia; </a:t>
            </a:r>
            <a:r>
              <a:rPr lang="en-US" sz="1600" i="1" dirty="0" err="1"/>
              <a:t>GTEx</a:t>
            </a:r>
            <a:r>
              <a:rPr lang="en-US" sz="1600" i="1" dirty="0"/>
              <a:t> 2017]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21766" y="2834934"/>
            <a:ext cx="4573178" cy="22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93722" y="4445001"/>
            <a:ext cx="76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Tissue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490147" y="4444529"/>
            <a:ext cx="75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26828" y="4444529"/>
            <a:ext cx="11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</a:t>
            </a:r>
          </a:p>
        </p:txBody>
      </p:sp>
      <p:pic>
        <p:nvPicPr>
          <p:cNvPr id="22" name="Picture 21" descr="Plant_cell_type_sclerenchyma_fiber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7" y="1928621"/>
            <a:ext cx="2484212" cy="1857614"/>
          </a:xfrm>
          <a:prstGeom prst="rect">
            <a:avLst/>
          </a:prstGeom>
        </p:spPr>
      </p:pic>
      <p:pic>
        <p:nvPicPr>
          <p:cNvPr id="4" name="Picture 3" descr="Stem-histology-cross-section-tag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86" y="1677038"/>
            <a:ext cx="3127463" cy="2636078"/>
          </a:xfrm>
          <a:prstGeom prst="rect">
            <a:avLst/>
          </a:prstGeom>
        </p:spPr>
      </p:pic>
      <p:pic>
        <p:nvPicPr>
          <p:cNvPr id="7" name="Picture 6" descr="gtex-dude-full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4" t="5980" r="29115" b="7581"/>
          <a:stretch/>
        </p:blipFill>
        <p:spPr>
          <a:xfrm>
            <a:off x="7139264" y="1076802"/>
            <a:ext cx="1226135" cy="34736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49097" y="1130302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78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29" y="205979"/>
            <a:ext cx="9045471" cy="857250"/>
          </a:xfrm>
        </p:spPr>
        <p:txBody>
          <a:bodyPr>
            <a:normAutofit/>
          </a:bodyPr>
          <a:lstStyle/>
          <a:p>
            <a:r>
              <a:rPr lang="en-US" sz="3600" dirty="0"/>
              <a:t>Population diversity from genomic diversity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65411" y="4814333"/>
            <a:ext cx="2173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[Wikipedia; </a:t>
            </a:r>
            <a:r>
              <a:rPr lang="en-US" sz="1600" i="1" dirty="0" err="1"/>
              <a:t>GTEx</a:t>
            </a:r>
            <a:r>
              <a:rPr lang="en-US" sz="1600" i="1" dirty="0"/>
              <a:t> 2017]</a:t>
            </a:r>
          </a:p>
        </p:txBody>
      </p:sp>
      <p:cxnSp>
        <p:nvCxnSpPr>
          <p:cNvPr id="10" name="Straight Arrow Connector 9"/>
          <p:cNvCxnSpPr>
            <a:endCxn id="7" idx="1"/>
          </p:cNvCxnSpPr>
          <p:nvPr/>
        </p:nvCxnSpPr>
        <p:spPr>
          <a:xfrm flipV="1">
            <a:off x="1989667" y="2813632"/>
            <a:ext cx="5308342" cy="437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0115" y="4475808"/>
            <a:ext cx="174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 in DNA</a:t>
            </a:r>
          </a:p>
        </p:txBody>
      </p:sp>
      <p:pic>
        <p:nvPicPr>
          <p:cNvPr id="4" name="Picture 3" descr="Stem-histology-cross-section-ta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68" y="2385079"/>
            <a:ext cx="1120796" cy="944697"/>
          </a:xfrm>
          <a:prstGeom prst="rect">
            <a:avLst/>
          </a:prstGeom>
        </p:spPr>
      </p:pic>
      <p:pic>
        <p:nvPicPr>
          <p:cNvPr id="7" name="Picture 6" descr="gtex-dude-full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4" t="5980" r="29115" b="7581"/>
          <a:stretch/>
        </p:blipFill>
        <p:spPr>
          <a:xfrm>
            <a:off x="7298009" y="1076802"/>
            <a:ext cx="1226135" cy="347366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649097" y="1130302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genotype_wikimedia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5066" r="80787" b="27538"/>
          <a:stretch/>
        </p:blipFill>
        <p:spPr>
          <a:xfrm>
            <a:off x="774700" y="1238178"/>
            <a:ext cx="1418167" cy="3238500"/>
          </a:xfrm>
          <a:prstGeom prst="rect">
            <a:avLst/>
          </a:prstGeom>
        </p:spPr>
      </p:pic>
      <p:pic>
        <p:nvPicPr>
          <p:cNvPr id="19" name="Picture 18" descr="TRNA-Phe_yeast_1ehz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509" y="2239470"/>
            <a:ext cx="1204262" cy="1190927"/>
          </a:xfrm>
          <a:prstGeom prst="rect">
            <a:avLst/>
          </a:prstGeom>
        </p:spPr>
      </p:pic>
      <p:pic>
        <p:nvPicPr>
          <p:cNvPr id="20" name="Picture 19" descr="Plant_cell_type_sclerenchyma_fiber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530" y="2418888"/>
            <a:ext cx="1112768" cy="83209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991495" y="2899760"/>
            <a:ext cx="510275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Hemoglobin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532" y="2378134"/>
            <a:ext cx="989338" cy="9135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766426" y="449571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Variation in individuals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01497" y="1247534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F31426D-65F4-AD47-8668-7B0855A71D7C}"/>
              </a:ext>
            </a:extLst>
          </p:cNvPr>
          <p:cNvSpPr/>
          <p:nvPr/>
        </p:nvSpPr>
        <p:spPr>
          <a:xfrm>
            <a:off x="1834604" y="1286074"/>
            <a:ext cx="5471851" cy="536331"/>
          </a:xfrm>
          <a:prstGeom prst="down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Variation in Environment</a:t>
            </a:r>
          </a:p>
        </p:txBody>
      </p:sp>
    </p:spTree>
    <p:extLst>
      <p:ext uri="{BB962C8B-B14F-4D97-AF65-F5344CB8AC3E}">
        <p14:creationId xmlns:p14="http://schemas.microsoft.com/office/powerpoint/2010/main" val="357857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29" y="205979"/>
            <a:ext cx="9045471" cy="8572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i="1" dirty="0"/>
              <a:t>Genotype to phenotype? How does this work?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856618" y="4814333"/>
            <a:ext cx="2173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[Wikipedia; </a:t>
            </a:r>
            <a:r>
              <a:rPr lang="en-US" sz="1600" i="1" dirty="0" err="1"/>
              <a:t>GTEx</a:t>
            </a:r>
            <a:r>
              <a:rPr lang="en-US" sz="1600" i="1" dirty="0"/>
              <a:t> 2017]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49097" y="1130302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91495" y="2899760"/>
            <a:ext cx="510275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13301" y="1724481"/>
            <a:ext cx="2399565" cy="2350557"/>
            <a:chOff x="774700" y="1238178"/>
            <a:chExt cx="3367944" cy="347366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989667" y="2857428"/>
              <a:ext cx="8360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genotype_wikimedia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5066" r="80787" b="27538"/>
            <a:stretch/>
          </p:blipFill>
          <p:spPr>
            <a:xfrm>
              <a:off x="774700" y="1238178"/>
              <a:ext cx="1418167" cy="32385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419997" y="1238178"/>
              <a:ext cx="1722647" cy="3473660"/>
              <a:chOff x="6801497" y="1076802"/>
              <a:chExt cx="1722647" cy="3473660"/>
            </a:xfrm>
          </p:grpSpPr>
          <p:pic>
            <p:nvPicPr>
              <p:cNvPr id="7" name="Picture 6" descr="gtex-dude-full.tif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t="5980" r="29115" b="7581"/>
              <a:stretch/>
            </p:blipFill>
            <p:spPr>
              <a:xfrm>
                <a:off x="7298009" y="1076802"/>
                <a:ext cx="1226135" cy="347366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801497" y="1282702"/>
                <a:ext cx="663987" cy="6180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282969"/>
            <a:ext cx="5457413" cy="3394472"/>
          </a:xfrm>
        </p:spPr>
        <p:txBody>
          <a:bodyPr>
            <a:normAutofit fontScale="85000" lnSpcReduction="20000"/>
          </a:bodyPr>
          <a:lstStyle/>
          <a:p>
            <a:r>
              <a:rPr lang="en-US" sz="2000" i="1" dirty="0" err="1"/>
              <a:t>Mendelian</a:t>
            </a:r>
            <a:r>
              <a:rPr lang="en-US" sz="2000" i="1" dirty="0"/>
              <a:t> traits</a:t>
            </a:r>
            <a:r>
              <a:rPr lang="en-US" sz="2000" dirty="0"/>
              <a:t>: one mutation leads to disease with very high probability (e.g., sickle cell anemia)</a:t>
            </a:r>
          </a:p>
          <a:p>
            <a:endParaRPr lang="en-US" sz="2000" dirty="0"/>
          </a:p>
          <a:p>
            <a:r>
              <a:rPr lang="en-US" sz="2000" i="1" dirty="0"/>
              <a:t>Complex traits or polygenic model</a:t>
            </a:r>
            <a:r>
              <a:rPr lang="en-US" sz="2000" dirty="0"/>
              <a:t>: many mutations affect trait or disease risk (e.g., type II diabetes, height)</a:t>
            </a:r>
          </a:p>
          <a:p>
            <a:endParaRPr lang="en-US" sz="2000" dirty="0"/>
          </a:p>
          <a:p>
            <a:r>
              <a:rPr lang="en-US" sz="2000" i="1" dirty="0" err="1"/>
              <a:t>Omnigenic</a:t>
            </a:r>
            <a:r>
              <a:rPr lang="en-US" sz="2000" i="1" dirty="0"/>
              <a:t> model</a:t>
            </a:r>
            <a:r>
              <a:rPr lang="en-US" sz="2000" dirty="0"/>
              <a:t>: causal mutations of complex traits are uniformly spread across the genome</a:t>
            </a:r>
          </a:p>
          <a:p>
            <a:endParaRPr lang="en-US" sz="2000" dirty="0"/>
          </a:p>
          <a:p>
            <a:r>
              <a:rPr lang="en-US" sz="2000" i="1" dirty="0" err="1"/>
              <a:t>Pleiotropy</a:t>
            </a:r>
            <a:r>
              <a:rPr lang="en-US" sz="2000" dirty="0"/>
              <a:t>: mutations may be causal of more than one complex trait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29" y="205979"/>
            <a:ext cx="9045471" cy="857250"/>
          </a:xfrm>
        </p:spPr>
        <p:txBody>
          <a:bodyPr>
            <a:normAutofit fontScale="90000"/>
          </a:bodyPr>
          <a:lstStyle/>
          <a:p>
            <a:r>
              <a:rPr lang="en-US" sz="3600" i="1" dirty="0"/>
              <a:t>Quantitative genetics</a:t>
            </a:r>
            <a:r>
              <a:rPr lang="en-US" sz="3600" dirty="0"/>
              <a:t>: genotype to phenotype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74210" y="4814333"/>
            <a:ext cx="2173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[Wikipedia; </a:t>
            </a:r>
            <a:r>
              <a:rPr lang="en-US" sz="1600" i="1" dirty="0" err="1"/>
              <a:t>GTEx</a:t>
            </a:r>
            <a:r>
              <a:rPr lang="en-US" sz="1600" i="1" dirty="0"/>
              <a:t> 2017]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49097" y="1130302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91495" y="2899760"/>
            <a:ext cx="510275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13301" y="1724481"/>
            <a:ext cx="2399565" cy="2350557"/>
            <a:chOff x="774700" y="1238178"/>
            <a:chExt cx="3367944" cy="347366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989667" y="2857428"/>
              <a:ext cx="8360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genotype_wikimedia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5066" r="80787" b="27538"/>
            <a:stretch/>
          </p:blipFill>
          <p:spPr>
            <a:xfrm>
              <a:off x="774700" y="1238178"/>
              <a:ext cx="1418167" cy="32385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419997" y="1238178"/>
              <a:ext cx="1722647" cy="3473660"/>
              <a:chOff x="6801497" y="1076802"/>
              <a:chExt cx="1722647" cy="3473660"/>
            </a:xfrm>
          </p:grpSpPr>
          <p:pic>
            <p:nvPicPr>
              <p:cNvPr id="7" name="Picture 6" descr="gtex-dude-full.tif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t="5980" r="29115" b="7581"/>
              <a:stretch/>
            </p:blipFill>
            <p:spPr>
              <a:xfrm>
                <a:off x="7298009" y="1076802"/>
                <a:ext cx="1226135" cy="347366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801497" y="1282702"/>
                <a:ext cx="663987" cy="6180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57200" y="1282968"/>
            <a:ext cx="5457413" cy="3670031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Identifying genotypes associated with traits</a:t>
            </a:r>
          </a:p>
          <a:p>
            <a:endParaRPr lang="en-US" sz="1800" dirty="0"/>
          </a:p>
          <a:p>
            <a:r>
              <a:rPr lang="en-US" sz="1800" dirty="0">
                <a:solidFill>
                  <a:srgbClr val="0000FF"/>
                </a:solidFill>
              </a:rPr>
              <a:t>Predicting traits/disease risk from genotype</a:t>
            </a:r>
          </a:p>
          <a:p>
            <a:endParaRPr lang="en-US" sz="1800" dirty="0"/>
          </a:p>
          <a:p>
            <a:r>
              <a:rPr lang="en-US" sz="1800" dirty="0"/>
              <a:t>Genetic architecture of phenotypic traits</a:t>
            </a:r>
          </a:p>
          <a:p>
            <a:endParaRPr lang="en-US" sz="1800" dirty="0"/>
          </a:p>
          <a:p>
            <a:r>
              <a:rPr lang="en-US" sz="1800" dirty="0"/>
              <a:t>Genes &amp; tissues where </a:t>
            </a:r>
            <a:r>
              <a:rPr lang="en-US" sz="1800" dirty="0" err="1"/>
              <a:t>dysregulation</a:t>
            </a:r>
            <a:r>
              <a:rPr lang="en-US" sz="1800" dirty="0"/>
              <a:t> leads to disease</a:t>
            </a:r>
          </a:p>
          <a:p>
            <a:endParaRPr lang="en-US" sz="1800" dirty="0"/>
          </a:p>
          <a:p>
            <a:r>
              <a:rPr lang="en-US" sz="1800" dirty="0"/>
              <a:t>Using genotypes as instrumental variables for causal inference</a:t>
            </a:r>
          </a:p>
          <a:p>
            <a:endParaRPr lang="en-US" sz="1800" dirty="0"/>
          </a:p>
          <a:p>
            <a:r>
              <a:rPr lang="en-US" sz="1800" dirty="0"/>
              <a:t>Drug and intervention design and development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551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3190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ML for biomedicine: Always ask these questions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How were these samples selected?</a:t>
            </a:r>
          </a:p>
          <a:p>
            <a:endParaRPr lang="en-US" dirty="0"/>
          </a:p>
          <a:p>
            <a:r>
              <a:rPr lang="en-US" dirty="0"/>
              <a:t>How were these samples collected?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Were there multiple batches of the collection? Differences in instrumentation? Different technicians? Variation in the samples?</a:t>
            </a:r>
          </a:p>
          <a:p>
            <a:endParaRPr lang="en-US" dirty="0"/>
          </a:p>
          <a:p>
            <a:r>
              <a:rPr lang="en-US" dirty="0"/>
              <a:t>How were the raw data normalized?</a:t>
            </a:r>
          </a:p>
          <a:p>
            <a:endParaRPr lang="en-US" dirty="0"/>
          </a:p>
          <a:p>
            <a:r>
              <a:rPr lang="en-US" dirty="0"/>
              <a:t>What is the question were are asking of these data? Is it possible to find the answer in these data?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79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065" y="13228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Quantify RNA in a sample: RNA-sequencing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28650" y="1371600"/>
            <a:ext cx="7287768" cy="8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996696" y="1399032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1" name="Rectangle 70"/>
          <p:cNvSpPr/>
          <p:nvPr/>
        </p:nvSpPr>
        <p:spPr>
          <a:xfrm>
            <a:off x="2379726" y="1392888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ectangle 71"/>
          <p:cNvSpPr/>
          <p:nvPr/>
        </p:nvSpPr>
        <p:spPr>
          <a:xfrm>
            <a:off x="3611880" y="1379172"/>
            <a:ext cx="740664" cy="102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 72"/>
          <p:cNvSpPr/>
          <p:nvPr/>
        </p:nvSpPr>
        <p:spPr>
          <a:xfrm>
            <a:off x="6387084" y="1328808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ectangle 73"/>
          <p:cNvSpPr/>
          <p:nvPr/>
        </p:nvSpPr>
        <p:spPr>
          <a:xfrm>
            <a:off x="7035165" y="1328808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3" name="Group 82"/>
          <p:cNvGrpSpPr/>
          <p:nvPr/>
        </p:nvGrpSpPr>
        <p:grpSpPr>
          <a:xfrm>
            <a:off x="993267" y="1924812"/>
            <a:ext cx="2355723" cy="97656"/>
            <a:chOff x="1322832" y="2517648"/>
            <a:chExt cx="3140964" cy="130208"/>
          </a:xfrm>
        </p:grpSpPr>
        <p:sp>
          <p:nvSpPr>
            <p:cNvPr id="75" name="Rectangle 74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440930" y="2994711"/>
            <a:ext cx="1072134" cy="97656"/>
            <a:chOff x="8026146" y="2517648"/>
            <a:chExt cx="1429512" cy="130208"/>
          </a:xfrm>
        </p:grpSpPr>
        <p:sp>
          <p:nvSpPr>
            <p:cNvPr id="81" name="Rectangle 8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201865" y="2082469"/>
            <a:ext cx="2355723" cy="97656"/>
            <a:chOff x="1322832" y="2517648"/>
            <a:chExt cx="3140964" cy="130208"/>
          </a:xfrm>
        </p:grpSpPr>
        <p:sp>
          <p:nvSpPr>
            <p:cNvPr id="102" name="Rectangle 101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893189" y="2224795"/>
            <a:ext cx="2355723" cy="97656"/>
            <a:chOff x="1322832" y="2517648"/>
            <a:chExt cx="3140964" cy="130208"/>
          </a:xfrm>
        </p:grpSpPr>
        <p:sp>
          <p:nvSpPr>
            <p:cNvPr id="106" name="Rectangle 105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6133910" y="2002536"/>
            <a:ext cx="1072134" cy="97656"/>
            <a:chOff x="8026146" y="2517648"/>
            <a:chExt cx="1429512" cy="130208"/>
          </a:xfrm>
        </p:grpSpPr>
        <p:sp>
          <p:nvSpPr>
            <p:cNvPr id="110" name="Rectangle 109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907024" y="2173826"/>
            <a:ext cx="1072134" cy="97656"/>
            <a:chOff x="8026146" y="2517648"/>
            <a:chExt cx="1429512" cy="130208"/>
          </a:xfrm>
        </p:grpSpPr>
        <p:sp>
          <p:nvSpPr>
            <p:cNvPr id="113" name="Rectangle 112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380351" y="2214492"/>
            <a:ext cx="1072134" cy="97656"/>
            <a:chOff x="8026146" y="2517648"/>
            <a:chExt cx="1429512" cy="130208"/>
          </a:xfrm>
        </p:grpSpPr>
        <p:sp>
          <p:nvSpPr>
            <p:cNvPr id="116" name="Rectangle 115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76810" y="2345436"/>
            <a:ext cx="1072134" cy="97656"/>
            <a:chOff x="8026146" y="2517648"/>
            <a:chExt cx="1429512" cy="130208"/>
          </a:xfrm>
        </p:grpSpPr>
        <p:sp>
          <p:nvSpPr>
            <p:cNvPr id="119" name="Rectangle 118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063169" y="2506169"/>
            <a:ext cx="1072134" cy="97656"/>
            <a:chOff x="8026146" y="2517648"/>
            <a:chExt cx="1429512" cy="130208"/>
          </a:xfrm>
        </p:grpSpPr>
        <p:sp>
          <p:nvSpPr>
            <p:cNvPr id="122" name="Rectangle 121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109335" y="2714304"/>
            <a:ext cx="1072134" cy="97656"/>
            <a:chOff x="8026146" y="2517648"/>
            <a:chExt cx="1429512" cy="130208"/>
          </a:xfrm>
        </p:grpSpPr>
        <p:sp>
          <p:nvSpPr>
            <p:cNvPr id="125" name="Rectangle 124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453503" y="2678050"/>
            <a:ext cx="1072134" cy="97656"/>
            <a:chOff x="8026146" y="2517648"/>
            <a:chExt cx="1429512" cy="130208"/>
          </a:xfrm>
        </p:grpSpPr>
        <p:sp>
          <p:nvSpPr>
            <p:cNvPr id="128" name="Rectangle 127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6221921" y="2862214"/>
            <a:ext cx="1072134" cy="97656"/>
            <a:chOff x="8026146" y="2517648"/>
            <a:chExt cx="1429512" cy="130208"/>
          </a:xfrm>
        </p:grpSpPr>
        <p:sp>
          <p:nvSpPr>
            <p:cNvPr id="131" name="Rectangle 13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225296" y="2386584"/>
            <a:ext cx="1807083" cy="97656"/>
            <a:chOff x="2938272" y="2791968"/>
            <a:chExt cx="2409444" cy="130208"/>
          </a:xfrm>
        </p:grpSpPr>
        <p:sp>
          <p:nvSpPr>
            <p:cNvPr id="134" name="Rectangle 133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3831" y="2546039"/>
            <a:ext cx="1807083" cy="97656"/>
            <a:chOff x="2938272" y="2791968"/>
            <a:chExt cx="2409444" cy="130208"/>
          </a:xfrm>
        </p:grpSpPr>
        <p:sp>
          <p:nvSpPr>
            <p:cNvPr id="137" name="Rectangle 136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74495" y="2695067"/>
            <a:ext cx="1807083" cy="97656"/>
            <a:chOff x="2938272" y="2791968"/>
            <a:chExt cx="2409444" cy="130208"/>
          </a:xfrm>
        </p:grpSpPr>
        <p:sp>
          <p:nvSpPr>
            <p:cNvPr id="140" name="Rectangle 139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207008" y="2839777"/>
            <a:ext cx="1807083" cy="97656"/>
            <a:chOff x="2938272" y="2791968"/>
            <a:chExt cx="2409444" cy="130208"/>
          </a:xfrm>
        </p:grpSpPr>
        <p:sp>
          <p:nvSpPr>
            <p:cNvPr id="143" name="Rectangle 142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558290" y="2982398"/>
            <a:ext cx="1807083" cy="97656"/>
            <a:chOff x="2938272" y="2791968"/>
            <a:chExt cx="2409444" cy="130208"/>
          </a:xfrm>
        </p:grpSpPr>
        <p:sp>
          <p:nvSpPr>
            <p:cNvPr id="146" name="Rectangle 145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163" name="Freeform 162"/>
          <p:cNvSpPr/>
          <p:nvPr/>
        </p:nvSpPr>
        <p:spPr>
          <a:xfrm>
            <a:off x="857548" y="4381976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6" name="Freeform 165"/>
          <p:cNvSpPr/>
          <p:nvPr/>
        </p:nvSpPr>
        <p:spPr>
          <a:xfrm>
            <a:off x="2629464" y="416287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7" name="Freeform 166"/>
          <p:cNvSpPr/>
          <p:nvPr/>
        </p:nvSpPr>
        <p:spPr>
          <a:xfrm>
            <a:off x="1525441" y="424348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8" name="Freeform 167"/>
          <p:cNvSpPr/>
          <p:nvPr/>
        </p:nvSpPr>
        <p:spPr>
          <a:xfrm>
            <a:off x="2867323" y="4550941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9" name="Freeform 168"/>
          <p:cNvSpPr/>
          <p:nvPr/>
        </p:nvSpPr>
        <p:spPr>
          <a:xfrm>
            <a:off x="393962" y="418882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0" name="Freeform 169"/>
          <p:cNvSpPr/>
          <p:nvPr/>
        </p:nvSpPr>
        <p:spPr>
          <a:xfrm>
            <a:off x="1261375" y="4712452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1" name="Freeform 170"/>
          <p:cNvSpPr/>
          <p:nvPr/>
        </p:nvSpPr>
        <p:spPr>
          <a:xfrm>
            <a:off x="3428006" y="422748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2" name="Freeform 171"/>
          <p:cNvSpPr/>
          <p:nvPr/>
        </p:nvSpPr>
        <p:spPr>
          <a:xfrm>
            <a:off x="2405269" y="4499296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3" name="Freeform 172"/>
          <p:cNvSpPr/>
          <p:nvPr/>
        </p:nvSpPr>
        <p:spPr>
          <a:xfrm>
            <a:off x="1878098" y="4608091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4" name="Freeform 173"/>
          <p:cNvSpPr/>
          <p:nvPr/>
        </p:nvSpPr>
        <p:spPr>
          <a:xfrm>
            <a:off x="2061972" y="4118792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5" name="Freeform 174"/>
          <p:cNvSpPr/>
          <p:nvPr/>
        </p:nvSpPr>
        <p:spPr>
          <a:xfrm>
            <a:off x="3165116" y="4779541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6" name="Freeform 175"/>
          <p:cNvSpPr/>
          <p:nvPr/>
        </p:nvSpPr>
        <p:spPr>
          <a:xfrm>
            <a:off x="5218044" y="417954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Freeform 176"/>
          <p:cNvSpPr/>
          <p:nvPr/>
        </p:nvSpPr>
        <p:spPr>
          <a:xfrm>
            <a:off x="5332344" y="429384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Freeform 177"/>
          <p:cNvSpPr/>
          <p:nvPr/>
        </p:nvSpPr>
        <p:spPr>
          <a:xfrm>
            <a:off x="5789544" y="4599471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9" name="Freeform 178"/>
          <p:cNvSpPr/>
          <p:nvPr/>
        </p:nvSpPr>
        <p:spPr>
          <a:xfrm>
            <a:off x="4959626" y="4602435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0" name="Freeform 179"/>
          <p:cNvSpPr/>
          <p:nvPr/>
        </p:nvSpPr>
        <p:spPr>
          <a:xfrm>
            <a:off x="6252492" y="422748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1" name="Freeform 180"/>
          <p:cNvSpPr/>
          <p:nvPr/>
        </p:nvSpPr>
        <p:spPr>
          <a:xfrm>
            <a:off x="5810515" y="412487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2" name="Freeform 181"/>
          <p:cNvSpPr/>
          <p:nvPr/>
        </p:nvSpPr>
        <p:spPr>
          <a:xfrm>
            <a:off x="6838296" y="4141834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3" name="Freeform 182"/>
          <p:cNvSpPr/>
          <p:nvPr/>
        </p:nvSpPr>
        <p:spPr>
          <a:xfrm>
            <a:off x="7221773" y="434850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4" name="Freeform 183"/>
          <p:cNvSpPr/>
          <p:nvPr/>
        </p:nvSpPr>
        <p:spPr>
          <a:xfrm>
            <a:off x="6486128" y="449014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5" name="Freeform 184"/>
          <p:cNvSpPr/>
          <p:nvPr/>
        </p:nvSpPr>
        <p:spPr>
          <a:xfrm>
            <a:off x="8135303" y="456430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6" name="Freeform 185"/>
          <p:cNvSpPr/>
          <p:nvPr/>
        </p:nvSpPr>
        <p:spPr>
          <a:xfrm>
            <a:off x="7305385" y="4577496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7" name="Freeform 186"/>
          <p:cNvSpPr/>
          <p:nvPr/>
        </p:nvSpPr>
        <p:spPr>
          <a:xfrm>
            <a:off x="8119773" y="415187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4" name="TextBox 193"/>
          <p:cNvSpPr txBox="1"/>
          <p:nvPr/>
        </p:nvSpPr>
        <p:spPr>
          <a:xfrm>
            <a:off x="3973334" y="3501978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Fragment RNA</a:t>
            </a:r>
          </a:p>
        </p:txBody>
      </p:sp>
      <p:sp>
        <p:nvSpPr>
          <p:cNvPr id="195" name="Down Arrow 194"/>
          <p:cNvSpPr/>
          <p:nvPr/>
        </p:nvSpPr>
        <p:spPr>
          <a:xfrm>
            <a:off x="1663253" y="3573841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6" name="Down Arrow 195"/>
          <p:cNvSpPr/>
          <p:nvPr/>
        </p:nvSpPr>
        <p:spPr>
          <a:xfrm>
            <a:off x="7147084" y="3558427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5838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6" grpId="0" animBg="1"/>
      <p:bldP spid="167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94" grpId="0"/>
      <p:bldP spid="195" grpId="0" animBg="1"/>
      <p:bldP spid="1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35" y="21942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RNA-sequencing: sequence and align</a:t>
            </a:r>
          </a:p>
        </p:txBody>
      </p:sp>
      <p:sp>
        <p:nvSpPr>
          <p:cNvPr id="163" name="Freeform 162"/>
          <p:cNvSpPr/>
          <p:nvPr/>
        </p:nvSpPr>
        <p:spPr>
          <a:xfrm>
            <a:off x="857548" y="187954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6" name="Freeform 165"/>
          <p:cNvSpPr/>
          <p:nvPr/>
        </p:nvSpPr>
        <p:spPr>
          <a:xfrm>
            <a:off x="2629464" y="1660445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7" name="Freeform 166"/>
          <p:cNvSpPr/>
          <p:nvPr/>
        </p:nvSpPr>
        <p:spPr>
          <a:xfrm>
            <a:off x="1525441" y="1741055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8" name="Freeform 167"/>
          <p:cNvSpPr/>
          <p:nvPr/>
        </p:nvSpPr>
        <p:spPr>
          <a:xfrm>
            <a:off x="2867323" y="2048509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9" name="Freeform 168"/>
          <p:cNvSpPr/>
          <p:nvPr/>
        </p:nvSpPr>
        <p:spPr>
          <a:xfrm>
            <a:off x="393962" y="168639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0" name="Freeform 169"/>
          <p:cNvSpPr/>
          <p:nvPr/>
        </p:nvSpPr>
        <p:spPr>
          <a:xfrm>
            <a:off x="1261375" y="221002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1" name="Freeform 170"/>
          <p:cNvSpPr/>
          <p:nvPr/>
        </p:nvSpPr>
        <p:spPr>
          <a:xfrm>
            <a:off x="3428006" y="172505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2" name="Freeform 171"/>
          <p:cNvSpPr/>
          <p:nvPr/>
        </p:nvSpPr>
        <p:spPr>
          <a:xfrm>
            <a:off x="2405269" y="199686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3" name="Freeform 172"/>
          <p:cNvSpPr/>
          <p:nvPr/>
        </p:nvSpPr>
        <p:spPr>
          <a:xfrm>
            <a:off x="1878098" y="2105659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4" name="Freeform 173"/>
          <p:cNvSpPr/>
          <p:nvPr/>
        </p:nvSpPr>
        <p:spPr>
          <a:xfrm>
            <a:off x="2061972" y="1616359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5" name="Freeform 174"/>
          <p:cNvSpPr/>
          <p:nvPr/>
        </p:nvSpPr>
        <p:spPr>
          <a:xfrm>
            <a:off x="3120506" y="225915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6" name="Freeform 175"/>
          <p:cNvSpPr/>
          <p:nvPr/>
        </p:nvSpPr>
        <p:spPr>
          <a:xfrm>
            <a:off x="5218044" y="167711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7" name="Freeform 176"/>
          <p:cNvSpPr/>
          <p:nvPr/>
        </p:nvSpPr>
        <p:spPr>
          <a:xfrm>
            <a:off x="5332344" y="179141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8" name="Freeform 177"/>
          <p:cNvSpPr/>
          <p:nvPr/>
        </p:nvSpPr>
        <p:spPr>
          <a:xfrm>
            <a:off x="5789544" y="209703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9" name="Freeform 178"/>
          <p:cNvSpPr/>
          <p:nvPr/>
        </p:nvSpPr>
        <p:spPr>
          <a:xfrm>
            <a:off x="4959626" y="2100002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0" name="Freeform 179"/>
          <p:cNvSpPr/>
          <p:nvPr/>
        </p:nvSpPr>
        <p:spPr>
          <a:xfrm>
            <a:off x="6252492" y="172505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1" name="Freeform 180"/>
          <p:cNvSpPr/>
          <p:nvPr/>
        </p:nvSpPr>
        <p:spPr>
          <a:xfrm>
            <a:off x="5810515" y="1622445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2" name="Freeform 181"/>
          <p:cNvSpPr/>
          <p:nvPr/>
        </p:nvSpPr>
        <p:spPr>
          <a:xfrm>
            <a:off x="6838296" y="1639402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3" name="Freeform 182"/>
          <p:cNvSpPr/>
          <p:nvPr/>
        </p:nvSpPr>
        <p:spPr>
          <a:xfrm>
            <a:off x="7221773" y="1846075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4" name="Freeform 183"/>
          <p:cNvSpPr/>
          <p:nvPr/>
        </p:nvSpPr>
        <p:spPr>
          <a:xfrm>
            <a:off x="6486128" y="1987708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5" name="Freeform 184"/>
          <p:cNvSpPr/>
          <p:nvPr/>
        </p:nvSpPr>
        <p:spPr>
          <a:xfrm>
            <a:off x="8135303" y="2061867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6" name="Freeform 185"/>
          <p:cNvSpPr/>
          <p:nvPr/>
        </p:nvSpPr>
        <p:spPr>
          <a:xfrm>
            <a:off x="7305385" y="2075063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7" name="Freeform 186"/>
          <p:cNvSpPr/>
          <p:nvPr/>
        </p:nvSpPr>
        <p:spPr>
          <a:xfrm>
            <a:off x="8119773" y="1649440"/>
            <a:ext cx="367748" cy="109331"/>
          </a:xfrm>
          <a:custGeom>
            <a:avLst/>
            <a:gdLst>
              <a:gd name="connsiteX0" fmla="*/ 0 w 490331"/>
              <a:gd name="connsiteY0" fmla="*/ 145774 h 145774"/>
              <a:gd name="connsiteX1" fmla="*/ 53009 w 490331"/>
              <a:gd name="connsiteY1" fmla="*/ 106017 h 145774"/>
              <a:gd name="connsiteX2" fmla="*/ 159026 w 490331"/>
              <a:gd name="connsiteY2" fmla="*/ 13252 h 145774"/>
              <a:gd name="connsiteX3" fmla="*/ 198783 w 490331"/>
              <a:gd name="connsiteY3" fmla="*/ 0 h 145774"/>
              <a:gd name="connsiteX4" fmla="*/ 278296 w 490331"/>
              <a:gd name="connsiteY4" fmla="*/ 39756 h 145774"/>
              <a:gd name="connsiteX5" fmla="*/ 344557 w 490331"/>
              <a:gd name="connsiteY5" fmla="*/ 92765 h 145774"/>
              <a:gd name="connsiteX6" fmla="*/ 424070 w 490331"/>
              <a:gd name="connsiteY6" fmla="*/ 119270 h 145774"/>
              <a:gd name="connsiteX7" fmla="*/ 463826 w 490331"/>
              <a:gd name="connsiteY7" fmla="*/ 106017 h 145774"/>
              <a:gd name="connsiteX8" fmla="*/ 477079 w 490331"/>
              <a:gd name="connsiteY8" fmla="*/ 66261 h 145774"/>
              <a:gd name="connsiteX9" fmla="*/ 490331 w 490331"/>
              <a:gd name="connsiteY9" fmla="*/ 39756 h 145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0331" h="145774">
                <a:moveTo>
                  <a:pt x="0" y="145774"/>
                </a:moveTo>
                <a:cubicBezTo>
                  <a:pt x="17670" y="132522"/>
                  <a:pt x="36501" y="120691"/>
                  <a:pt x="53009" y="106017"/>
                </a:cubicBezTo>
                <a:cubicBezTo>
                  <a:pt x="97420" y="66541"/>
                  <a:pt x="110164" y="37683"/>
                  <a:pt x="159026" y="13252"/>
                </a:cubicBezTo>
                <a:cubicBezTo>
                  <a:pt x="171520" y="7005"/>
                  <a:pt x="185531" y="4417"/>
                  <a:pt x="198783" y="0"/>
                </a:cubicBezTo>
                <a:cubicBezTo>
                  <a:pt x="240772" y="13996"/>
                  <a:pt x="241598" y="10398"/>
                  <a:pt x="278296" y="39756"/>
                </a:cubicBezTo>
                <a:cubicBezTo>
                  <a:pt x="312722" y="67297"/>
                  <a:pt x="298662" y="72367"/>
                  <a:pt x="344557" y="92765"/>
                </a:cubicBezTo>
                <a:cubicBezTo>
                  <a:pt x="370087" y="104112"/>
                  <a:pt x="424070" y="119270"/>
                  <a:pt x="424070" y="119270"/>
                </a:cubicBezTo>
                <a:cubicBezTo>
                  <a:pt x="437322" y="114852"/>
                  <a:pt x="453948" y="115895"/>
                  <a:pt x="463826" y="106017"/>
                </a:cubicBezTo>
                <a:cubicBezTo>
                  <a:pt x="473704" y="96139"/>
                  <a:pt x="471891" y="79231"/>
                  <a:pt x="477079" y="66261"/>
                </a:cubicBezTo>
                <a:cubicBezTo>
                  <a:pt x="480748" y="57090"/>
                  <a:pt x="485914" y="48591"/>
                  <a:pt x="490331" y="39756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884882" y="4666312"/>
            <a:ext cx="7287768" cy="8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1252928" y="4693744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0" name="Rectangle 189"/>
          <p:cNvSpPr/>
          <p:nvPr/>
        </p:nvSpPr>
        <p:spPr>
          <a:xfrm>
            <a:off x="2635958" y="4687600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1" name="Rectangle 190"/>
          <p:cNvSpPr/>
          <p:nvPr/>
        </p:nvSpPr>
        <p:spPr>
          <a:xfrm>
            <a:off x="3868112" y="4673884"/>
            <a:ext cx="740664" cy="102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2" name="Rectangle 191"/>
          <p:cNvSpPr/>
          <p:nvPr/>
        </p:nvSpPr>
        <p:spPr>
          <a:xfrm>
            <a:off x="6643316" y="4623520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3" name="Rectangle 192"/>
          <p:cNvSpPr/>
          <p:nvPr/>
        </p:nvSpPr>
        <p:spPr>
          <a:xfrm>
            <a:off x="7291397" y="4623520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" name="Straight Connector 3"/>
          <p:cNvCxnSpPr/>
          <p:nvPr/>
        </p:nvCxnSpPr>
        <p:spPr>
          <a:xfrm>
            <a:off x="7295769" y="4532244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10069" y="4576971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370313" y="4467640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668486" y="4576971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49085" y="4535331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790040" y="4535331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613960" y="4479726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808578" y="4433387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41761" y="4377784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770602" y="4600205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6643316" y="4529558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776847" y="4467772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620240" y="4433387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45627" y="4306732"/>
            <a:ext cx="127286" cy="2687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274092" y="4308393"/>
            <a:ext cx="127286" cy="268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72913" y="4306733"/>
            <a:ext cx="3011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359828" y="4388990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910260" y="4493971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3840951" y="4571113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910260" y="4612554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141556" y="4549772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237320" y="4793820"/>
            <a:ext cx="212760" cy="4244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166368" y="4434574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301698" y="4484401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396016" y="4626894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633977" y="4639631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819619" y="4596839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948302" y="4641753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2907746" y="4559543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255424" y="4650474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401735" y="4607531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540037" y="4656107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1824652" y="4650145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2133927" y="4654150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699554" y="4607353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1986263" y="4607353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2092643" y="4561072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791398" y="4551619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534469" y="4543485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955591" y="4514534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052450" y="4459920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219401" y="4314125"/>
            <a:ext cx="127286" cy="26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857201" y="4304046"/>
            <a:ext cx="127286" cy="26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2346687" y="4304046"/>
            <a:ext cx="1531893" cy="193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2213221" y="4391354"/>
            <a:ext cx="127286" cy="26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2625940" y="4390547"/>
            <a:ext cx="127286" cy="268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340507" y="4391355"/>
            <a:ext cx="267820" cy="73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081349" y="4428425"/>
            <a:ext cx="127286" cy="268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3878824" y="4418346"/>
            <a:ext cx="127286" cy="26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3187256" y="4418346"/>
            <a:ext cx="712947" cy="1142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73334" y="1273124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RNA fragments</a:t>
            </a:r>
          </a:p>
        </p:txBody>
      </p:sp>
      <p:sp>
        <p:nvSpPr>
          <p:cNvPr id="220" name="TextBox 219"/>
          <p:cNvSpPr txBox="1"/>
          <p:nvPr/>
        </p:nvSpPr>
        <p:spPr>
          <a:xfrm>
            <a:off x="3783902" y="2515671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Sequence fragments</a:t>
            </a:r>
            <a:endParaRPr lang="en-US" sz="1800" dirty="0"/>
          </a:p>
        </p:txBody>
      </p:sp>
      <p:sp>
        <p:nvSpPr>
          <p:cNvPr id="221" name="Down Arrow 220"/>
          <p:cNvSpPr/>
          <p:nvPr/>
        </p:nvSpPr>
        <p:spPr>
          <a:xfrm>
            <a:off x="1639595" y="2588265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2" name="Down Arrow 221"/>
          <p:cNvSpPr/>
          <p:nvPr/>
        </p:nvSpPr>
        <p:spPr>
          <a:xfrm>
            <a:off x="7123502" y="2543838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3" name="TextBox 222"/>
          <p:cNvSpPr txBox="1"/>
          <p:nvPr/>
        </p:nvSpPr>
        <p:spPr>
          <a:xfrm>
            <a:off x="3225701" y="3647477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Align reads to a reference genome</a:t>
            </a:r>
          </a:p>
        </p:txBody>
      </p:sp>
      <p:sp>
        <p:nvSpPr>
          <p:cNvPr id="224" name="Down Arrow 223"/>
          <p:cNvSpPr/>
          <p:nvPr/>
        </p:nvSpPr>
        <p:spPr>
          <a:xfrm>
            <a:off x="1636586" y="3749321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5" name="Down Arrow 224"/>
          <p:cNvSpPr/>
          <p:nvPr/>
        </p:nvSpPr>
        <p:spPr>
          <a:xfrm>
            <a:off x="7120493" y="3704894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26" name="Straight Connector 225"/>
          <p:cNvCxnSpPr/>
          <p:nvPr/>
        </p:nvCxnSpPr>
        <p:spPr>
          <a:xfrm>
            <a:off x="7410069" y="3238812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/>
          <p:nvPr/>
        </p:nvCxnSpPr>
        <p:spPr>
          <a:xfrm>
            <a:off x="2057675" y="3527424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3027270" y="3040685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4790169" y="3370617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3883331" y="3566732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3851400" y="3141142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/>
          <p:nvPr/>
        </p:nvCxnSpPr>
        <p:spPr>
          <a:xfrm>
            <a:off x="6016898" y="3277598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2460987" y="3241613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2622109" y="3455334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6884902" y="3306773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707422" y="3141142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3518695" y="3200539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5522604" y="3174756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/>
          <p:nvPr/>
        </p:nvCxnSpPr>
        <p:spPr>
          <a:xfrm>
            <a:off x="5037119" y="3175996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1937969" y="3173694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2846737" y="3204900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/>
          <p:cNvCxnSpPr/>
          <p:nvPr/>
        </p:nvCxnSpPr>
        <p:spPr>
          <a:xfrm>
            <a:off x="4024560" y="3319122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/>
          <p:nvPr/>
        </p:nvCxnSpPr>
        <p:spPr>
          <a:xfrm>
            <a:off x="4255856" y="3256340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/>
          <p:nvPr/>
        </p:nvCxnSpPr>
        <p:spPr>
          <a:xfrm>
            <a:off x="4280668" y="3141142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/>
          <p:nvPr/>
        </p:nvCxnSpPr>
        <p:spPr>
          <a:xfrm>
            <a:off x="3259292" y="3290051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/>
          <p:cNvCxnSpPr/>
          <p:nvPr/>
        </p:nvCxnSpPr>
        <p:spPr>
          <a:xfrm>
            <a:off x="5502959" y="3342484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/>
          <p:cNvCxnSpPr/>
          <p:nvPr/>
        </p:nvCxnSpPr>
        <p:spPr>
          <a:xfrm>
            <a:off x="2748277" y="3346199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/>
          <p:cNvCxnSpPr/>
          <p:nvPr/>
        </p:nvCxnSpPr>
        <p:spPr>
          <a:xfrm>
            <a:off x="6071883" y="3095254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7341074" y="3386828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5249879" y="3455334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6632122" y="3169512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3171411" y="3480561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6329985" y="3399307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4848588" y="3523939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4576604" y="3277597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3636980" y="3457456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2206943" y="3267640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3488254" y="3077257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1648769" y="3250053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4316006" y="3465340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5910518" y="3446026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2327520" y="3096956"/>
            <a:ext cx="214059" cy="3653"/>
            <a:chOff x="3103360" y="4129274"/>
            <a:chExt cx="285412" cy="4871"/>
          </a:xfrm>
        </p:grpSpPr>
        <p:cxnSp>
          <p:nvCxnSpPr>
            <p:cNvPr id="262" name="Straight Connector 261"/>
            <p:cNvCxnSpPr/>
            <p:nvPr/>
          </p:nvCxnSpPr>
          <p:spPr>
            <a:xfrm>
              <a:off x="3103360" y="4130563"/>
              <a:ext cx="169715" cy="3582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3219057" y="4129274"/>
              <a:ext cx="169715" cy="3582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4747969" y="3098910"/>
            <a:ext cx="206999" cy="3212"/>
            <a:chOff x="4260865" y="4179291"/>
            <a:chExt cx="275999" cy="4282"/>
          </a:xfrm>
        </p:grpSpPr>
        <p:cxnSp>
          <p:nvCxnSpPr>
            <p:cNvPr id="265" name="Straight Connector 264"/>
            <p:cNvCxnSpPr/>
            <p:nvPr/>
          </p:nvCxnSpPr>
          <p:spPr>
            <a:xfrm>
              <a:off x="4260865" y="4179991"/>
              <a:ext cx="169715" cy="3582"/>
            </a:xfrm>
            <a:prstGeom prst="line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367149" y="4179291"/>
              <a:ext cx="169715" cy="3582"/>
            </a:xfrm>
            <a:prstGeom prst="line">
              <a:avLst/>
            </a:prstGeom>
            <a:ln w="285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6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90" grpId="0" animBg="1"/>
      <p:bldP spid="191" grpId="0" animBg="1"/>
      <p:bldP spid="192" grpId="0" animBg="1"/>
      <p:bldP spid="193" grpId="0" animBg="1"/>
      <p:bldP spid="220" grpId="0"/>
      <p:bldP spid="221" grpId="0" animBg="1"/>
      <p:bldP spid="222" grpId="0" animBg="1"/>
      <p:bldP spid="223" grpId="0"/>
      <p:bldP spid="224" grpId="0" animBg="1"/>
      <p:bldP spid="2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835" y="21942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RNA-sequencing: gene quantification</a:t>
            </a:r>
          </a:p>
        </p:txBody>
      </p:sp>
      <p:cxnSp>
        <p:nvCxnSpPr>
          <p:cNvPr id="188" name="Straight Connector 187"/>
          <p:cNvCxnSpPr/>
          <p:nvPr/>
        </p:nvCxnSpPr>
        <p:spPr>
          <a:xfrm flipV="1">
            <a:off x="884882" y="1417736"/>
            <a:ext cx="7287768" cy="8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1252928" y="1445168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0" name="Rectangle 189"/>
          <p:cNvSpPr/>
          <p:nvPr/>
        </p:nvSpPr>
        <p:spPr>
          <a:xfrm>
            <a:off x="2635958" y="1439024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1" name="Rectangle 190"/>
          <p:cNvSpPr/>
          <p:nvPr/>
        </p:nvSpPr>
        <p:spPr>
          <a:xfrm>
            <a:off x="3868112" y="1425308"/>
            <a:ext cx="740664" cy="102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2" name="Rectangle 191"/>
          <p:cNvSpPr/>
          <p:nvPr/>
        </p:nvSpPr>
        <p:spPr>
          <a:xfrm>
            <a:off x="6643316" y="1374944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3" name="Rectangle 192"/>
          <p:cNvSpPr/>
          <p:nvPr/>
        </p:nvSpPr>
        <p:spPr>
          <a:xfrm>
            <a:off x="7291397" y="1374944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" name="Straight Connector 3"/>
          <p:cNvCxnSpPr/>
          <p:nvPr/>
        </p:nvCxnSpPr>
        <p:spPr>
          <a:xfrm>
            <a:off x="7295769" y="1283669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410069" y="1328396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7370313" y="1219064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7668486" y="1328396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549085" y="1286756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7790040" y="1286756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7613960" y="1231151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808578" y="1184812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641761" y="1129208"/>
            <a:ext cx="202311" cy="0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770602" y="1351630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6643316" y="1280982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776847" y="1219196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6620240" y="1184812"/>
            <a:ext cx="202311" cy="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45627" y="1058157"/>
            <a:ext cx="127286" cy="2687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274092" y="1059817"/>
            <a:ext cx="127286" cy="2687"/>
          </a:xfrm>
          <a:prstGeom prst="line">
            <a:avLst/>
          </a:prstGeom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972913" y="1058157"/>
            <a:ext cx="301179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>
            <a:off x="4359828" y="1140415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910260" y="1245395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3840951" y="1322537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910260" y="1363978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4141556" y="1301197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4237320" y="1545244"/>
            <a:ext cx="212760" cy="4244"/>
          </a:xfrm>
          <a:prstGeom prst="line">
            <a:avLst/>
          </a:prstGeom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4166368" y="1185998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>
            <a:off x="4301698" y="1235825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396016" y="1378318"/>
            <a:ext cx="212760" cy="4244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633977" y="1391056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2819619" y="1348264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/>
          <p:cNvCxnSpPr/>
          <p:nvPr/>
        </p:nvCxnSpPr>
        <p:spPr>
          <a:xfrm>
            <a:off x="2948302" y="1393177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/>
          <p:nvPr/>
        </p:nvCxnSpPr>
        <p:spPr>
          <a:xfrm>
            <a:off x="2907746" y="1310968"/>
            <a:ext cx="212760" cy="424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255424" y="1401898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1401735" y="1358956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540037" y="1407532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1824652" y="1401570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2133927" y="1405574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1699554" y="1358778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1986263" y="1358778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2092643" y="1312497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791398" y="1303043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1534469" y="1294909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955591" y="1265959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2052450" y="1211344"/>
            <a:ext cx="212760" cy="4244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2219401" y="1065550"/>
            <a:ext cx="127286" cy="26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>
            <a:off x="3857201" y="1055470"/>
            <a:ext cx="127286" cy="26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/>
          <p:nvPr/>
        </p:nvCxnSpPr>
        <p:spPr>
          <a:xfrm flipV="1">
            <a:off x="2346687" y="1055471"/>
            <a:ext cx="1531893" cy="193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2213221" y="1142779"/>
            <a:ext cx="127286" cy="2687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2625940" y="1141972"/>
            <a:ext cx="127286" cy="268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2340507" y="1142779"/>
            <a:ext cx="267820" cy="73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3081349" y="1179850"/>
            <a:ext cx="127286" cy="2687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3878824" y="1169770"/>
            <a:ext cx="127286" cy="2687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 flipV="1">
            <a:off x="3187256" y="1169770"/>
            <a:ext cx="712947" cy="1142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Down Arrow 131"/>
          <p:cNvSpPr/>
          <p:nvPr/>
        </p:nvSpPr>
        <p:spPr>
          <a:xfrm>
            <a:off x="1449429" y="2001416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3" name="Down Arrow 132"/>
          <p:cNvSpPr/>
          <p:nvPr/>
        </p:nvSpPr>
        <p:spPr>
          <a:xfrm>
            <a:off x="3715185" y="2001415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3" name="Group 2"/>
          <p:cNvGrpSpPr/>
          <p:nvPr/>
        </p:nvGrpSpPr>
        <p:grpSpPr>
          <a:xfrm>
            <a:off x="6009076" y="1907172"/>
            <a:ext cx="1725364" cy="2808004"/>
            <a:chOff x="4727189" y="3067499"/>
            <a:chExt cx="2300485" cy="3744005"/>
          </a:xfrm>
        </p:grpSpPr>
        <p:sp>
          <p:nvSpPr>
            <p:cNvPr id="134" name="Shape 74"/>
            <p:cNvSpPr/>
            <p:nvPr/>
          </p:nvSpPr>
          <p:spPr>
            <a:xfrm rot="16225005">
              <a:off x="4530553" y="4723086"/>
              <a:ext cx="701047" cy="307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/>
              </a:lvl1pPr>
            </a:lstStyle>
            <a:p>
              <a:pPr lvl="0">
                <a:defRPr sz="1800"/>
              </a:pPr>
              <a:r>
                <a:rPr sz="1500" i="1" dirty="0"/>
                <a:t>genes</a:t>
              </a:r>
            </a:p>
          </p:txBody>
        </p:sp>
        <p:sp>
          <p:nvSpPr>
            <p:cNvPr id="135" name="Shape 76"/>
            <p:cNvSpPr/>
            <p:nvPr/>
          </p:nvSpPr>
          <p:spPr>
            <a:xfrm>
              <a:off x="5611956" y="3067499"/>
              <a:ext cx="957527" cy="30777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/>
              </a:lvl1pPr>
            </a:lstStyle>
            <a:p>
              <a:pPr lvl="0">
                <a:defRPr sz="1800"/>
              </a:pPr>
              <a:r>
                <a:rPr sz="1500" i="1" dirty="0"/>
                <a:t>samples</a:t>
              </a:r>
            </a:p>
          </p:txBody>
        </p:sp>
        <p:pic>
          <p:nvPicPr>
            <p:cNvPr id="136" name="Picture 135" descr="y-grab2.tif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034" y="3375276"/>
              <a:ext cx="1978640" cy="3436228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138" name="TextBox 137"/>
          <p:cNvSpPr txBox="1"/>
          <p:nvPr/>
        </p:nvSpPr>
        <p:spPr>
          <a:xfrm>
            <a:off x="2024477" y="1925415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Across </a:t>
            </a:r>
            <a:r>
              <a:rPr lang="en-US" sz="1800" i="1" dirty="0"/>
              <a:t>n</a:t>
            </a:r>
            <a:r>
              <a:rPr lang="en-US" sz="1800" dirty="0"/>
              <a:t> samples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65" y="2438851"/>
            <a:ext cx="3315533" cy="2564012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6438518" y="4885577"/>
            <a:ext cx="24769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/>
              <a:t>Density from [George </a:t>
            </a:r>
            <a:r>
              <a:rPr lang="en-US" sz="1050" i="1" dirty="0"/>
              <a:t>&amp; Chang, 2014]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130720" y="2964163"/>
            <a:ext cx="324853" cy="638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43158" y="1714019"/>
            <a:ext cx="36952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Fragments per </a:t>
            </a:r>
            <a:r>
              <a:rPr lang="en-US" sz="1050" dirty="0" err="1"/>
              <a:t>kilobase</a:t>
            </a:r>
            <a:r>
              <a:rPr lang="en-US" sz="1050" dirty="0"/>
              <a:t> per million reads (FPKM) per gene</a:t>
            </a:r>
          </a:p>
        </p:txBody>
      </p:sp>
    </p:spTree>
    <p:extLst>
      <p:ext uri="{BB962C8B-B14F-4D97-AF65-F5344CB8AC3E}">
        <p14:creationId xmlns:p14="http://schemas.microsoft.com/office/powerpoint/2010/main" val="27272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3571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Biomedical data pose big challenges for ML</a:t>
            </a: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p &gt;&gt; n problem: the number of features is greater than the number of samples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Data missingness: missingness often not at random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Noise: often non-normal, often with heavy tails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Confounding: batch effects, population structure, and feature correlation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Zero assumption fails: real (but small) effects are hard to distinguish from null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n=1 problem: some samples don’t look like any other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Causality: often observational data is available; often instruments are absent</a:t>
            </a:r>
          </a:p>
          <a:p>
            <a:pPr marL="285750" indent="-285750">
              <a:spcAft>
                <a:spcPts val="1600"/>
              </a:spcAft>
            </a:pPr>
            <a:endParaRPr lang="en-US" dirty="0"/>
          </a:p>
          <a:p>
            <a:pPr marL="285750" indent="-285750">
              <a:spcAft>
                <a:spcPts val="1600"/>
              </a:spcAft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8095130" cy="994172"/>
          </a:xfrm>
        </p:spPr>
        <p:txBody>
          <a:bodyPr/>
          <a:lstStyle/>
          <a:p>
            <a:r>
              <a:rPr lang="en-US" dirty="0"/>
              <a:t>Why do </a:t>
            </a:r>
            <a:r>
              <a:rPr lang="en-US"/>
              <a:t>we study RNA </a:t>
            </a:r>
            <a:r>
              <a:rPr lang="en-US" dirty="0"/>
              <a:t>levels in </a:t>
            </a:r>
            <a:r>
              <a:rPr lang="en-US"/>
              <a:t>tissue samples?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256" y="1369219"/>
            <a:ext cx="4183879" cy="3263504"/>
          </a:xfrm>
        </p:spPr>
        <p:txBody>
          <a:bodyPr>
            <a:normAutofit/>
          </a:bodyPr>
          <a:lstStyle/>
          <a:p>
            <a:r>
              <a:rPr lang="en-US" dirty="0"/>
              <a:t>Many complex traits are inherited:</a:t>
            </a:r>
          </a:p>
          <a:p>
            <a:pPr lvl="1"/>
            <a:r>
              <a:rPr lang="en-US" dirty="0"/>
              <a:t>Height, BMI, longevity, fertility</a:t>
            </a:r>
          </a:p>
          <a:p>
            <a:pPr lvl="1"/>
            <a:r>
              <a:rPr lang="en-US" dirty="0"/>
              <a:t>Schizophrenia, T2D, cardiovascular disease, cancer</a:t>
            </a:r>
          </a:p>
          <a:p>
            <a:pPr lvl="1"/>
            <a:endParaRPr lang="en-US" dirty="0"/>
          </a:p>
          <a:p>
            <a:r>
              <a:rPr lang="en-US" dirty="0"/>
              <a:t>Gene expression mediates relationship between genetic variation and complex traits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hape 132"/>
          <p:cNvSpPr/>
          <p:nvPr/>
        </p:nvSpPr>
        <p:spPr>
          <a:xfrm>
            <a:off x="6016355" y="2570276"/>
            <a:ext cx="2781529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/>
          <a:p>
            <a:pPr>
              <a:defRPr sz="3600"/>
            </a:pPr>
            <a:r>
              <a:rPr sz="2700" dirty="0"/>
              <a:t>Gene expression </a:t>
            </a:r>
          </a:p>
        </p:txBody>
      </p:sp>
      <p:sp>
        <p:nvSpPr>
          <p:cNvPr id="5" name="Shape 134"/>
          <p:cNvSpPr/>
          <p:nvPr/>
        </p:nvSpPr>
        <p:spPr>
          <a:xfrm>
            <a:off x="6090918" y="4107293"/>
            <a:ext cx="228139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3600"/>
            </a:lvl1pPr>
          </a:lstStyle>
          <a:p>
            <a:r>
              <a:rPr lang="en-US" sz="2700" dirty="0"/>
              <a:t>Complex traits</a:t>
            </a:r>
            <a:endParaRPr sz="2700" dirty="0"/>
          </a:p>
        </p:txBody>
      </p:sp>
      <p:sp>
        <p:nvSpPr>
          <p:cNvPr id="6" name="Shape 135"/>
          <p:cNvSpPr/>
          <p:nvPr/>
        </p:nvSpPr>
        <p:spPr>
          <a:xfrm flipV="1">
            <a:off x="7104695" y="3178687"/>
            <a:ext cx="1" cy="766997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7" name="Shape 136"/>
          <p:cNvSpPr/>
          <p:nvPr/>
        </p:nvSpPr>
        <p:spPr>
          <a:xfrm flipV="1">
            <a:off x="7104695" y="1733507"/>
            <a:ext cx="1" cy="766997"/>
          </a:xfrm>
          <a:prstGeom prst="line">
            <a:avLst/>
          </a:prstGeom>
          <a:ln w="25400">
            <a:solidFill>
              <a:srgbClr val="FF504D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89" rIns="34289"/>
          <a:lstStyle/>
          <a:p>
            <a:endParaRPr sz="1050"/>
          </a:p>
        </p:txBody>
      </p:sp>
      <p:sp>
        <p:nvSpPr>
          <p:cNvPr id="8" name="Shape 137"/>
          <p:cNvSpPr/>
          <p:nvPr/>
        </p:nvSpPr>
        <p:spPr>
          <a:xfrm>
            <a:off x="7225794" y="1858456"/>
            <a:ext cx="172195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89" rIns="34289">
            <a:spAutoFit/>
          </a:bodyPr>
          <a:lstStyle>
            <a:lvl1pPr>
              <a:defRPr sz="2400">
                <a:solidFill>
                  <a:srgbClr val="EA504D"/>
                </a:solidFill>
              </a:defRPr>
            </a:lvl1pPr>
          </a:lstStyle>
          <a:p>
            <a:r>
              <a:rPr sz="1800" dirty="0"/>
              <a:t>eQTL analysis</a:t>
            </a:r>
          </a:p>
        </p:txBody>
      </p:sp>
      <p:sp>
        <p:nvSpPr>
          <p:cNvPr id="9" name="Shape 142"/>
          <p:cNvSpPr/>
          <p:nvPr/>
        </p:nvSpPr>
        <p:spPr>
          <a:xfrm>
            <a:off x="5532366" y="1544272"/>
            <a:ext cx="541197" cy="2776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21" h="21600" extrusionOk="0">
                <a:moveTo>
                  <a:pt x="16421" y="21600"/>
                </a:moveTo>
                <a:cubicBezTo>
                  <a:pt x="-2932" y="14593"/>
                  <a:pt x="-5179" y="7393"/>
                  <a:pt x="9679" y="0"/>
                </a:cubicBezTo>
              </a:path>
            </a:pathLst>
          </a:custGeom>
          <a:ln w="25400">
            <a:solidFill>
              <a:srgbClr val="7030A0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sz="1050"/>
          </a:p>
        </p:txBody>
      </p:sp>
      <p:sp>
        <p:nvSpPr>
          <p:cNvPr id="10" name="Shape 139"/>
          <p:cNvSpPr/>
          <p:nvPr/>
        </p:nvSpPr>
        <p:spPr>
          <a:xfrm>
            <a:off x="4366086" y="2384938"/>
            <a:ext cx="137233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>
            <a:lvl1pPr>
              <a:defRPr sz="2400"/>
            </a:lvl1pPr>
          </a:lstStyle>
          <a:p>
            <a:r>
              <a:rPr lang="en-US" sz="1800" dirty="0">
                <a:solidFill>
                  <a:srgbClr val="7030A0"/>
                </a:solidFill>
              </a:rPr>
              <a:t>Genome-wide association studies</a:t>
            </a:r>
            <a:endParaRPr sz="1800" dirty="0">
              <a:solidFill>
                <a:srgbClr val="7030A0"/>
              </a:solidFill>
            </a:endParaRPr>
          </a:p>
        </p:txBody>
      </p:sp>
      <p:sp>
        <p:nvSpPr>
          <p:cNvPr id="11" name="Shape 140"/>
          <p:cNvSpPr/>
          <p:nvPr/>
        </p:nvSpPr>
        <p:spPr>
          <a:xfrm>
            <a:off x="7225794" y="3250561"/>
            <a:ext cx="160965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4289" rIns="34289">
            <a:spAutoFit/>
          </a:bodyPr>
          <a:lstStyle/>
          <a:p>
            <a:pPr>
              <a:defRPr sz="2400"/>
            </a:pPr>
            <a:r>
              <a:rPr sz="1800" dirty="0">
                <a:solidFill>
                  <a:schemeClr val="accent1">
                    <a:lumMod val="50000"/>
                  </a:schemeClr>
                </a:solidFill>
              </a:rPr>
              <a:t>Gene expression </a:t>
            </a:r>
            <a:endParaRPr lang="en-US" sz="1800" dirty="0">
              <a:solidFill>
                <a:schemeClr val="accent1">
                  <a:lumMod val="50000"/>
                </a:schemeClr>
              </a:solidFill>
            </a:endParaRPr>
          </a:p>
          <a:p>
            <a:pPr>
              <a:defRPr sz="2400"/>
            </a:pPr>
            <a:r>
              <a:rPr sz="1800" dirty="0">
                <a:solidFill>
                  <a:schemeClr val="accent1">
                    <a:lumMod val="50000"/>
                  </a:schemeClr>
                </a:solidFill>
              </a:rPr>
              <a:t>profiling</a:t>
            </a:r>
          </a:p>
        </p:txBody>
      </p:sp>
      <p:sp>
        <p:nvSpPr>
          <p:cNvPr id="12" name="Shape 134"/>
          <p:cNvSpPr/>
          <p:nvPr/>
        </p:nvSpPr>
        <p:spPr>
          <a:xfrm>
            <a:off x="6019960" y="1258388"/>
            <a:ext cx="2666112" cy="50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4289" rIns="34289">
            <a:spAutoFit/>
          </a:bodyPr>
          <a:lstStyle>
            <a:lvl1pPr>
              <a:defRPr sz="3600"/>
            </a:lvl1pPr>
          </a:lstStyle>
          <a:p>
            <a:r>
              <a:rPr lang="en-US" sz="2700" dirty="0"/>
              <a:t>Genetic variation</a:t>
            </a:r>
            <a:endParaRPr sz="2700" dirty="0"/>
          </a:p>
        </p:txBody>
      </p:sp>
      <p:sp>
        <p:nvSpPr>
          <p:cNvPr id="15" name="TextBox 14"/>
          <p:cNvSpPr txBox="1"/>
          <p:nvPr/>
        </p:nvSpPr>
        <p:spPr>
          <a:xfrm>
            <a:off x="8030981" y="4866501"/>
            <a:ext cx="10486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[</a:t>
            </a:r>
            <a:r>
              <a:rPr lang="en-US" sz="1050" i="1" dirty="0" err="1"/>
              <a:t>Nicolae</a:t>
            </a:r>
            <a:r>
              <a:rPr lang="en-US" sz="1050" i="1" dirty="0"/>
              <a:t> 2010]</a:t>
            </a:r>
          </a:p>
        </p:txBody>
      </p:sp>
    </p:spTree>
    <p:extLst>
      <p:ext uri="{BB962C8B-B14F-4D97-AF65-F5344CB8AC3E}">
        <p14:creationId xmlns:p14="http://schemas.microsoft.com/office/powerpoint/2010/main" val="780722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29" y="205979"/>
            <a:ext cx="9045471" cy="85725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Part 1: Polygenic scores (PSs)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6618" y="4814333"/>
            <a:ext cx="2173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[Wikipedia; </a:t>
            </a:r>
            <a:r>
              <a:rPr lang="en-US" sz="1600" i="1" dirty="0" err="1"/>
              <a:t>GTEx</a:t>
            </a:r>
            <a:r>
              <a:rPr lang="en-US" sz="1600" i="1" dirty="0"/>
              <a:t> 2017]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649097" y="1130302"/>
            <a:ext cx="663987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91495" y="2899760"/>
            <a:ext cx="510275" cy="6180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6113301" y="1724481"/>
            <a:ext cx="2399565" cy="2350557"/>
            <a:chOff x="774700" y="1238178"/>
            <a:chExt cx="3367944" cy="3473660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989667" y="2857428"/>
              <a:ext cx="836083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genotype_wikimedia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" t="5066" r="80787" b="27538"/>
            <a:stretch/>
          </p:blipFill>
          <p:spPr>
            <a:xfrm>
              <a:off x="774700" y="1238178"/>
              <a:ext cx="1418167" cy="323850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2419997" y="1238178"/>
              <a:ext cx="1722647" cy="3473660"/>
              <a:chOff x="6801497" y="1076802"/>
              <a:chExt cx="1722647" cy="3473660"/>
            </a:xfrm>
          </p:grpSpPr>
          <p:pic>
            <p:nvPicPr>
              <p:cNvPr id="7" name="Picture 6" descr="gtex-dude-full.tiff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4" t="5980" r="29115" b="7581"/>
              <a:stretch/>
            </p:blipFill>
            <p:spPr>
              <a:xfrm>
                <a:off x="7298009" y="1076802"/>
                <a:ext cx="1226135" cy="347366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6801497" y="1282702"/>
                <a:ext cx="663987" cy="61806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98529" y="1202523"/>
            <a:ext cx="5950109" cy="3734998"/>
          </a:xfrm>
        </p:spPr>
        <p:txBody>
          <a:bodyPr>
            <a:normAutofit fontScale="92500" lnSpcReduction="20000"/>
          </a:bodyPr>
          <a:lstStyle/>
          <a:p>
            <a:r>
              <a:rPr lang="en-US" sz="2000" i="1" dirty="0"/>
              <a:t>PSs: given genetic markers, predict </a:t>
            </a:r>
          </a:p>
          <a:p>
            <a:pPr lvl="1"/>
            <a:r>
              <a:rPr lang="en-US" sz="1600" i="1" dirty="0"/>
              <a:t>risk of a disease (breast cancer, Alzheimer’s)</a:t>
            </a:r>
          </a:p>
          <a:p>
            <a:pPr lvl="1"/>
            <a:r>
              <a:rPr lang="en-US" sz="1600" i="1" dirty="0"/>
              <a:t>value of quantitative trait (BMI, height)</a:t>
            </a:r>
          </a:p>
          <a:p>
            <a:pPr lvl="1"/>
            <a:r>
              <a:rPr lang="en-US" sz="1600" i="1" dirty="0"/>
              <a:t>age at which event occurs (heart attack, menopause)</a:t>
            </a:r>
          </a:p>
          <a:p>
            <a:pPr lvl="1"/>
            <a:endParaRPr lang="en-US" sz="1600" i="1" dirty="0"/>
          </a:p>
          <a:p>
            <a:r>
              <a:rPr lang="en-US" sz="2000" i="1" dirty="0"/>
              <a:t>Supervised learning problem; many variants:</a:t>
            </a:r>
          </a:p>
          <a:p>
            <a:pPr lvl="1"/>
            <a:r>
              <a:rPr lang="en-US" sz="1600" i="1" dirty="0"/>
              <a:t>What if we know current age?</a:t>
            </a:r>
          </a:p>
          <a:p>
            <a:pPr lvl="1"/>
            <a:r>
              <a:rPr lang="en-US" sz="1600" i="1" dirty="0"/>
              <a:t>What if we want survival curves across time?</a:t>
            </a:r>
          </a:p>
          <a:p>
            <a:pPr lvl="1"/>
            <a:r>
              <a:rPr lang="en-US" sz="1600" i="1" dirty="0"/>
              <a:t>Can we compete survival curves against each other?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84693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9179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Association of genotype with quantitative trait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BF5EE6-070D-9942-839D-78E2A3CA2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3" y="1178902"/>
            <a:ext cx="7133072" cy="386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4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128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Genotype to trait: simple linear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44DA9-F5FF-5044-8A6B-D1596BFA58F4}"/>
              </a:ext>
            </a:extLst>
          </p:cNvPr>
          <p:cNvSpPr txBox="1"/>
          <p:nvPr/>
        </p:nvSpPr>
        <p:spPr>
          <a:xfrm>
            <a:off x="7471611" y="4835723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[Wang &amp; </a:t>
            </a:r>
            <a:r>
              <a:rPr lang="en-US" i="1" dirty="0" err="1"/>
              <a:t>Blei</a:t>
            </a:r>
            <a:r>
              <a:rPr lang="en-US" i="1" dirty="0"/>
              <a:t>, 2018]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C79AF-7A1F-3C45-88F8-8423CBFF12AE}"/>
              </a:ext>
            </a:extLst>
          </p:cNvPr>
          <p:cNvSpPr/>
          <p:nvPr/>
        </p:nvSpPr>
        <p:spPr>
          <a:xfrm>
            <a:off x="1419726" y="1130968"/>
            <a:ext cx="276727" cy="24785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F219-BC41-CB48-9C1A-AFE8D550C3A4}"/>
              </a:ext>
            </a:extLst>
          </p:cNvPr>
          <p:cNvSpPr txBox="1"/>
          <p:nvPr/>
        </p:nvSpPr>
        <p:spPr>
          <a:xfrm>
            <a:off x="1997242" y="2129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18FC8-E843-F541-B078-78134CB30EB6}"/>
              </a:ext>
            </a:extLst>
          </p:cNvPr>
          <p:cNvSpPr/>
          <p:nvPr/>
        </p:nvSpPr>
        <p:spPr>
          <a:xfrm>
            <a:off x="2622884" y="1130968"/>
            <a:ext cx="288862" cy="24785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BCCB6-6195-8743-997A-614BBA48E838}"/>
              </a:ext>
            </a:extLst>
          </p:cNvPr>
          <p:cNvSpPr/>
          <p:nvPr/>
        </p:nvSpPr>
        <p:spPr>
          <a:xfrm>
            <a:off x="3248526" y="1130967"/>
            <a:ext cx="1937084" cy="24785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A73D-1096-F24E-BFB9-6FAC84C51AF7}"/>
              </a:ext>
            </a:extLst>
          </p:cNvPr>
          <p:cNvSpPr txBox="1"/>
          <p:nvPr/>
        </p:nvSpPr>
        <p:spPr>
          <a:xfrm>
            <a:off x="5823284" y="220177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58534-ED69-C24B-8E35-1FA7B000435F}"/>
              </a:ext>
            </a:extLst>
          </p:cNvPr>
          <p:cNvSpPr/>
          <p:nvPr/>
        </p:nvSpPr>
        <p:spPr>
          <a:xfrm>
            <a:off x="6599319" y="1130967"/>
            <a:ext cx="276727" cy="247850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64ACE-AED3-5346-A96F-044979FD3BA5}"/>
              </a:ext>
            </a:extLst>
          </p:cNvPr>
          <p:cNvSpPr txBox="1"/>
          <p:nvPr/>
        </p:nvSpPr>
        <p:spPr>
          <a:xfrm>
            <a:off x="1331401" y="396572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D70DA-163B-394F-B059-61DF1FBA8159}"/>
              </a:ext>
            </a:extLst>
          </p:cNvPr>
          <p:cNvSpPr txBox="1"/>
          <p:nvPr/>
        </p:nvSpPr>
        <p:spPr>
          <a:xfrm>
            <a:off x="1994235" y="39461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34375-9C10-F94B-9CF0-AD36FB4EE6C7}"/>
              </a:ext>
            </a:extLst>
          </p:cNvPr>
          <p:cNvSpPr txBox="1"/>
          <p:nvPr/>
        </p:nvSpPr>
        <p:spPr>
          <a:xfrm>
            <a:off x="2528307" y="3946127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ymbol" pitchFamily="2" charset="2"/>
              </a:rPr>
              <a:t>b</a:t>
            </a:r>
            <a:r>
              <a:rPr lang="en-US" sz="2400" baseline="30000" dirty="0" err="1">
                <a:latin typeface="Symbol" pitchFamily="2" charset="2"/>
              </a:rPr>
              <a:t>T</a:t>
            </a:r>
            <a:endParaRPr lang="en-US" sz="2400" baseline="30000" dirty="0">
              <a:latin typeface="Symbol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CC877-F048-F94A-A8F8-C4F1E4F7C6F0}"/>
              </a:ext>
            </a:extLst>
          </p:cNvPr>
          <p:cNvSpPr txBox="1"/>
          <p:nvPr/>
        </p:nvSpPr>
        <p:spPr>
          <a:xfrm>
            <a:off x="4005311" y="394612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18C-6F1F-534C-A7AE-11B9A950F4EF}"/>
              </a:ext>
            </a:extLst>
          </p:cNvPr>
          <p:cNvSpPr txBox="1"/>
          <p:nvPr/>
        </p:nvSpPr>
        <p:spPr>
          <a:xfrm>
            <a:off x="6556728" y="3915349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ymbol" pitchFamily="2" charset="2"/>
              </a:rPr>
              <a:t>e</a:t>
            </a:r>
            <a:endParaRPr lang="en-US" sz="2400" baseline="30000" dirty="0">
              <a:latin typeface="Symbol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1914CA-B6EE-9E4F-A1AB-C4DCD5A22EF8}"/>
              </a:ext>
            </a:extLst>
          </p:cNvPr>
          <p:cNvSpPr txBox="1"/>
          <p:nvPr/>
        </p:nvSpPr>
        <p:spPr>
          <a:xfrm>
            <a:off x="5823284" y="394449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8594-336B-B74E-9E21-F794F975D976}"/>
              </a:ext>
            </a:extLst>
          </p:cNvPr>
          <p:cNvSpPr txBox="1"/>
          <p:nvPr/>
        </p:nvSpPr>
        <p:spPr>
          <a:xfrm>
            <a:off x="2877997" y="85198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9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128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Genotype to trait: Confounding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44DA9-F5FF-5044-8A6B-D1596BFA58F4}"/>
              </a:ext>
            </a:extLst>
          </p:cNvPr>
          <p:cNvSpPr txBox="1"/>
          <p:nvPr/>
        </p:nvSpPr>
        <p:spPr>
          <a:xfrm>
            <a:off x="7471611" y="4835723"/>
            <a:ext cx="1768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[Wang &amp; </a:t>
            </a:r>
            <a:r>
              <a:rPr lang="en-US" i="1" dirty="0" err="1"/>
              <a:t>Blei</a:t>
            </a:r>
            <a:r>
              <a:rPr lang="en-US" i="1" dirty="0"/>
              <a:t>, 2018]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DC79AF-7A1F-3C45-88F8-8423CBFF12AE}"/>
              </a:ext>
            </a:extLst>
          </p:cNvPr>
          <p:cNvSpPr/>
          <p:nvPr/>
        </p:nvSpPr>
        <p:spPr>
          <a:xfrm>
            <a:off x="1419726" y="1130968"/>
            <a:ext cx="276727" cy="247850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CAF219-BC41-CB48-9C1A-AFE8D550C3A4}"/>
              </a:ext>
            </a:extLst>
          </p:cNvPr>
          <p:cNvSpPr txBox="1"/>
          <p:nvPr/>
        </p:nvSpPr>
        <p:spPr>
          <a:xfrm>
            <a:off x="1997242" y="212958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18FC8-E843-F541-B078-78134CB30EB6}"/>
              </a:ext>
            </a:extLst>
          </p:cNvPr>
          <p:cNvSpPr/>
          <p:nvPr/>
        </p:nvSpPr>
        <p:spPr>
          <a:xfrm>
            <a:off x="2622884" y="1130968"/>
            <a:ext cx="288862" cy="247850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4BCCB6-6195-8743-997A-614BBA48E838}"/>
              </a:ext>
            </a:extLst>
          </p:cNvPr>
          <p:cNvSpPr/>
          <p:nvPr/>
        </p:nvSpPr>
        <p:spPr>
          <a:xfrm>
            <a:off x="3248526" y="1130967"/>
            <a:ext cx="1937084" cy="247850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A73D-1096-F24E-BFB9-6FAC84C51AF7}"/>
              </a:ext>
            </a:extLst>
          </p:cNvPr>
          <p:cNvSpPr txBox="1"/>
          <p:nvPr/>
        </p:nvSpPr>
        <p:spPr>
          <a:xfrm>
            <a:off x="5823284" y="2201779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558534-ED69-C24B-8E35-1FA7B000435F}"/>
              </a:ext>
            </a:extLst>
          </p:cNvPr>
          <p:cNvSpPr/>
          <p:nvPr/>
        </p:nvSpPr>
        <p:spPr>
          <a:xfrm>
            <a:off x="6599319" y="1130967"/>
            <a:ext cx="276727" cy="247850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464ACE-AED3-5346-A96F-044979FD3BA5}"/>
              </a:ext>
            </a:extLst>
          </p:cNvPr>
          <p:cNvSpPr txBox="1"/>
          <p:nvPr/>
        </p:nvSpPr>
        <p:spPr>
          <a:xfrm>
            <a:off x="1331401" y="3965725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BD70DA-163B-394F-B059-61DF1FBA8159}"/>
              </a:ext>
            </a:extLst>
          </p:cNvPr>
          <p:cNvSpPr txBox="1"/>
          <p:nvPr/>
        </p:nvSpPr>
        <p:spPr>
          <a:xfrm>
            <a:off x="1994235" y="3946127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F34375-9C10-F94B-9CF0-AD36FB4EE6C7}"/>
              </a:ext>
            </a:extLst>
          </p:cNvPr>
          <p:cNvSpPr txBox="1"/>
          <p:nvPr/>
        </p:nvSpPr>
        <p:spPr>
          <a:xfrm>
            <a:off x="2528307" y="3946127"/>
            <a:ext cx="47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Symbol" pitchFamily="2" charset="2"/>
              </a:rPr>
              <a:t>b</a:t>
            </a:r>
            <a:r>
              <a:rPr lang="en-US" sz="2400" baseline="30000" dirty="0" err="1">
                <a:latin typeface="Symbol" pitchFamily="2" charset="2"/>
              </a:rPr>
              <a:t>T</a:t>
            </a:r>
            <a:endParaRPr lang="en-US" sz="2400" baseline="30000" dirty="0">
              <a:latin typeface="Symbol" pitchFamily="2" charset="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CC877-F048-F94A-A8F8-C4F1E4F7C6F0}"/>
              </a:ext>
            </a:extLst>
          </p:cNvPr>
          <p:cNvSpPr txBox="1"/>
          <p:nvPr/>
        </p:nvSpPr>
        <p:spPr>
          <a:xfrm>
            <a:off x="4005311" y="394612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22A18C-6F1F-534C-A7AE-11B9A950F4EF}"/>
              </a:ext>
            </a:extLst>
          </p:cNvPr>
          <p:cNvSpPr txBox="1"/>
          <p:nvPr/>
        </p:nvSpPr>
        <p:spPr>
          <a:xfrm>
            <a:off x="6556728" y="3915349"/>
            <a:ext cx="319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Symbol" pitchFamily="2" charset="2"/>
              </a:rPr>
              <a:t>e</a:t>
            </a:r>
            <a:endParaRPr lang="en-US" sz="2400" baseline="30000" dirty="0">
              <a:latin typeface="Symbol" pitchFamily="2" charset="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1914CA-B6EE-9E4F-A1AB-C4DCD5A22EF8}"/>
              </a:ext>
            </a:extLst>
          </p:cNvPr>
          <p:cNvSpPr txBox="1"/>
          <p:nvPr/>
        </p:nvSpPr>
        <p:spPr>
          <a:xfrm>
            <a:off x="5823284" y="3944498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+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FE8594-336B-B74E-9E21-F794F975D976}"/>
              </a:ext>
            </a:extLst>
          </p:cNvPr>
          <p:cNvSpPr txBox="1"/>
          <p:nvPr/>
        </p:nvSpPr>
        <p:spPr>
          <a:xfrm>
            <a:off x="2877997" y="85198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E536A3-584B-E048-A255-59C24F19ED78}"/>
              </a:ext>
            </a:extLst>
          </p:cNvPr>
          <p:cNvSpPr txBox="1"/>
          <p:nvPr/>
        </p:nvSpPr>
        <p:spPr>
          <a:xfrm>
            <a:off x="930754" y="4482835"/>
            <a:ext cx="3384260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Population structure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668168-FFBD-174A-A2F1-8DDBA8B222D4}"/>
              </a:ext>
            </a:extLst>
          </p:cNvPr>
          <p:cNvCxnSpPr>
            <a:cxnSpLocks/>
            <a:stCxn id="3" idx="0"/>
            <a:endCxn id="11" idx="1"/>
          </p:cNvCxnSpPr>
          <p:nvPr/>
        </p:nvCxnSpPr>
        <p:spPr>
          <a:xfrm flipV="1">
            <a:off x="2622884" y="2370220"/>
            <a:ext cx="625642" cy="2112615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AB644AF-DA0B-834E-8474-3FCEFCFAA1AB}"/>
              </a:ext>
            </a:extLst>
          </p:cNvPr>
          <p:cNvCxnSpPr>
            <a:cxnSpLocks/>
            <a:stCxn id="3" idx="0"/>
            <a:endCxn id="8" idx="3"/>
          </p:cNvCxnSpPr>
          <p:nvPr/>
        </p:nvCxnSpPr>
        <p:spPr>
          <a:xfrm flipH="1" flipV="1">
            <a:off x="1696453" y="2370221"/>
            <a:ext cx="926431" cy="2112614"/>
          </a:xfrm>
          <a:prstGeom prst="straightConnector1">
            <a:avLst/>
          </a:prstGeom>
          <a:ln w="508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F68635-68FE-7542-A2AF-AE584087F9D1}"/>
              </a:ext>
            </a:extLst>
          </p:cNvPr>
          <p:cNvSpPr txBox="1"/>
          <p:nvPr/>
        </p:nvSpPr>
        <p:spPr>
          <a:xfrm>
            <a:off x="4093644" y="2205055"/>
            <a:ext cx="3748142" cy="52322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Linkage disequilibrium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AFF3E8-0D29-8043-9119-FDB4C4D8035F}"/>
              </a:ext>
            </a:extLst>
          </p:cNvPr>
          <p:cNvCxnSpPr>
            <a:cxnSpLocks/>
            <a:stCxn id="23" idx="2"/>
            <a:endCxn id="11" idx="2"/>
          </p:cNvCxnSpPr>
          <p:nvPr/>
        </p:nvCxnSpPr>
        <p:spPr>
          <a:xfrm flipH="1">
            <a:off x="4217068" y="2728275"/>
            <a:ext cx="1750647" cy="88119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ED0262C-6416-FD42-BEC6-89B7D6654F37}"/>
              </a:ext>
            </a:extLst>
          </p:cNvPr>
          <p:cNvSpPr txBox="1"/>
          <p:nvPr/>
        </p:nvSpPr>
        <p:spPr>
          <a:xfrm>
            <a:off x="-39254" y="447485"/>
            <a:ext cx="2260555" cy="52322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Batch effects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32002DE-5E67-3442-8B4A-A11964AFB214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1594873" y="962871"/>
            <a:ext cx="101580" cy="1407350"/>
          </a:xfrm>
          <a:prstGeom prst="straightConnector1">
            <a:avLst/>
          </a:prstGeom>
          <a:ln w="508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89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B2BB-F55E-0A48-9681-03854410D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5251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PS plus Kaplan-Meier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0E0E2-66C5-104D-BE18-4E6E7D421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4067795" cy="3416400"/>
          </a:xfrm>
        </p:spPr>
        <p:txBody>
          <a:bodyPr/>
          <a:lstStyle/>
          <a:p>
            <a:r>
              <a:rPr lang="en-US" dirty="0"/>
              <a:t>Can look at quantiles (ranking) in score, and stratify survival using Kaplan-Meier curves</a:t>
            </a:r>
          </a:p>
          <a:p>
            <a:endParaRPr lang="en-US" dirty="0"/>
          </a:p>
          <a:p>
            <a:r>
              <a:rPr lang="en-US" dirty="0"/>
              <a:t>Different quantiles have very different progression rates</a:t>
            </a:r>
          </a:p>
          <a:p>
            <a:endParaRPr lang="en-US" dirty="0"/>
          </a:p>
          <a:p>
            <a:r>
              <a:rPr lang="en-US" dirty="0"/>
              <a:t>For some diseases this is useful; for general health, combine diseases </a:t>
            </a:r>
            <a:r>
              <a:rPr lang="en-US" i="1" dirty="0"/>
              <a:t>[</a:t>
            </a:r>
            <a:r>
              <a:rPr lang="en-US" i="1" dirty="0" err="1"/>
              <a:t>Ranganath</a:t>
            </a:r>
            <a:r>
              <a:rPr lang="en-US" i="1" dirty="0"/>
              <a:t>, 2016]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18914-E0D8-7F40-A1FC-3B2297EBE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5747" y="1152475"/>
            <a:ext cx="4545544" cy="354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4B2404-B261-7646-9649-C7EEB160098B}"/>
              </a:ext>
            </a:extLst>
          </p:cNvPr>
          <p:cNvSpPr txBox="1"/>
          <p:nvPr/>
        </p:nvSpPr>
        <p:spPr>
          <a:xfrm>
            <a:off x="5367371" y="1152475"/>
            <a:ext cx="2762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Alzheimer’s disease progression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7EA29-F075-7B48-B9D4-12FE8CD8CBA4}"/>
              </a:ext>
            </a:extLst>
          </p:cNvPr>
          <p:cNvSpPr txBox="1"/>
          <p:nvPr/>
        </p:nvSpPr>
        <p:spPr>
          <a:xfrm>
            <a:off x="7417245" y="4835723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[Kauppi et al. 2018]</a:t>
            </a:r>
          </a:p>
        </p:txBody>
      </p:sp>
    </p:spTree>
    <p:extLst>
      <p:ext uri="{BB962C8B-B14F-4D97-AF65-F5344CB8AC3E}">
        <p14:creationId xmlns:p14="http://schemas.microsoft.com/office/powerpoint/2010/main" val="3851315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9179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What does this mean for PS?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CFDE8-FD73-8A41-83E6-FB7DBFA10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Population structure confounds all around, even among small distances</a:t>
            </a:r>
          </a:p>
          <a:p>
            <a:endParaRPr lang="en-US" dirty="0"/>
          </a:p>
          <a:p>
            <a:r>
              <a:rPr lang="en-US" dirty="0"/>
              <a:t>Sometimes genotype data not available, but only summary statistics</a:t>
            </a:r>
          </a:p>
          <a:p>
            <a:endParaRPr lang="en-US" dirty="0"/>
          </a:p>
          <a:p>
            <a:r>
              <a:rPr lang="en-US" dirty="0"/>
              <a:t>Sometimes confounders not collected (e.g., age) but important</a:t>
            </a:r>
          </a:p>
          <a:p>
            <a:endParaRPr lang="en-US" dirty="0"/>
          </a:p>
          <a:p>
            <a:r>
              <a:rPr lang="en-US" dirty="0"/>
              <a:t>If minor allele frequency and linkage disequilibrium are different by population, is it possible to consider transfer learning on given PS?</a:t>
            </a:r>
          </a:p>
          <a:p>
            <a:endParaRPr lang="en-US" dirty="0"/>
          </a:p>
          <a:p>
            <a:r>
              <a:rPr lang="en-US" dirty="0"/>
              <a:t>Random forests/Neural networks not obvious choices here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6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8128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Genotype to trait: confounding &amp; reproducibility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A3FC28-0D8C-0B4A-9291-9CEC51F56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02" y="808199"/>
            <a:ext cx="8723898" cy="4287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744DA9-F5FF-5044-8A6B-D1596BFA58F4}"/>
              </a:ext>
            </a:extLst>
          </p:cNvPr>
          <p:cNvSpPr txBox="1"/>
          <p:nvPr/>
        </p:nvSpPr>
        <p:spPr>
          <a:xfrm>
            <a:off x="7700211" y="4874321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[Berg et al. 2019]</a:t>
            </a:r>
          </a:p>
        </p:txBody>
      </p:sp>
    </p:spTree>
    <p:extLst>
      <p:ext uri="{BB962C8B-B14F-4D97-AF65-F5344CB8AC3E}">
        <p14:creationId xmlns:p14="http://schemas.microsoft.com/office/powerpoint/2010/main" val="16011499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DF2B-B9ED-004E-8E7B-B22785A5D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69179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What else can we use supervised learning for?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6CFDE8-FD73-8A41-83E6-FB7DBFA10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721846"/>
          </a:xfrm>
        </p:spPr>
        <p:txBody>
          <a:bodyPr/>
          <a:lstStyle/>
          <a:p>
            <a:r>
              <a:rPr lang="en-US" dirty="0"/>
              <a:t>Normalization and batch correction “regressing out”</a:t>
            </a:r>
          </a:p>
          <a:p>
            <a:endParaRPr lang="en-US" dirty="0"/>
          </a:p>
          <a:p>
            <a:r>
              <a:rPr lang="en-US" dirty="0"/>
              <a:t>Identifying events in data (e.g., EKG signals)</a:t>
            </a:r>
          </a:p>
          <a:p>
            <a:endParaRPr lang="en-US" dirty="0"/>
          </a:p>
          <a:p>
            <a:r>
              <a:rPr lang="en-US" dirty="0"/>
              <a:t>Classifying functional regions (e.g., coding or non-coding region)</a:t>
            </a:r>
          </a:p>
          <a:p>
            <a:endParaRPr lang="en-US" dirty="0"/>
          </a:p>
          <a:p>
            <a:r>
              <a:rPr lang="en-US" dirty="0"/>
              <a:t>Statistical hypothesis testing</a:t>
            </a:r>
          </a:p>
          <a:p>
            <a:endParaRPr lang="en-US" dirty="0"/>
          </a:p>
          <a:p>
            <a:r>
              <a:rPr lang="en-US" dirty="0"/>
              <a:t>Experimental design (e.g., contextual bandits)</a:t>
            </a:r>
          </a:p>
          <a:p>
            <a:endParaRPr lang="en-US" dirty="0"/>
          </a:p>
          <a:p>
            <a:r>
              <a:rPr lang="en-US" dirty="0"/>
              <a:t>Estimating heritability and effect sizes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832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Pediatric outpatient clinic: number of sick-child visits/day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EBF8DF-A128-E440-86DD-A0D31D945502}"/>
              </a:ext>
            </a:extLst>
          </p:cNvPr>
          <p:cNvSpPr/>
          <p:nvPr/>
        </p:nvSpPr>
        <p:spPr>
          <a:xfrm>
            <a:off x="6957628" y="4860649"/>
            <a:ext cx="2633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[Guan &amp; Engelhardt 2019]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7386E6-1949-6C41-8A18-3ABA9E55C6CE}"/>
              </a:ext>
            </a:extLst>
          </p:cNvPr>
          <p:cNvSpPr txBox="1">
            <a:spLocks/>
          </p:cNvSpPr>
          <p:nvPr/>
        </p:nvSpPr>
        <p:spPr>
          <a:xfrm>
            <a:off x="5175682" y="781235"/>
            <a:ext cx="3724477" cy="41911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Schedule clinicians, well-child visits months in advance, but want to reduce wait time</a:t>
            </a:r>
          </a:p>
          <a:p>
            <a:endParaRPr lang="en-US" sz="1800" dirty="0"/>
          </a:p>
          <a:p>
            <a:r>
              <a:rPr lang="en-US" sz="1800" dirty="0"/>
              <a:t>Model seasonality of sick-child visits (day, week, month, holiday)</a:t>
            </a:r>
          </a:p>
          <a:p>
            <a:endParaRPr lang="en-US" sz="1800" dirty="0"/>
          </a:p>
          <a:p>
            <a:r>
              <a:rPr lang="en-US" sz="1800" dirty="0"/>
              <a:t>Model outbreaks of viral diseases</a:t>
            </a:r>
          </a:p>
          <a:p>
            <a:endParaRPr lang="en-US" sz="1800" dirty="0"/>
          </a:p>
          <a:p>
            <a:r>
              <a:rPr lang="en-US" sz="1800" dirty="0"/>
              <a:t>Model disease categories separately (flu, norovirus, etc.)</a:t>
            </a:r>
          </a:p>
          <a:p>
            <a:endParaRPr lang="en-US" sz="1800" dirty="0"/>
          </a:p>
          <a:p>
            <a:r>
              <a:rPr lang="en-US" sz="1800" dirty="0"/>
              <a:t>MSE reduced from 2.45 (constant) to 0.56 (RNN) by modeling patients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5B3265-4255-324A-84DD-8147C7665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" y="647380"/>
            <a:ext cx="4837197" cy="447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4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3571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But, many ideas in ML have proven useful...</a:t>
            </a:r>
            <a:endParaRPr dirty="0"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8520600" cy="38151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Hierarchical models to share strength across limited samples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Priors to encode complex structure among features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Sparsity for removing features not relevant to a pattern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Explicit quantification of uncertainty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Many different data distributions; incorporating multiple data types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Autoencoders for feature extraction from complex phenotypes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Fast inference for large or streaming data and real-time problems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artitioning sources of (co)variation"/>
          <p:cNvSpPr>
            <a:spLocks noGrp="1"/>
          </p:cNvSpPr>
          <p:nvPr>
            <p:ph type="title"/>
          </p:nvPr>
        </p:nvSpPr>
        <p:spPr>
          <a:xfrm>
            <a:off x="1485900" y="-3467"/>
            <a:ext cx="6257777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lang="en-US" sz="2400" dirty="0"/>
              <a:t>Part 1 summary</a:t>
            </a:r>
            <a:endParaRPr sz="2400" dirty="0"/>
          </a:p>
        </p:txBody>
      </p:sp>
      <p:sp>
        <p:nvSpPr>
          <p:cNvPr id="308" name="Let Y be a matrix of p gene expression levels from n samples…"/>
          <p:cNvSpPr/>
          <p:nvPr/>
        </p:nvSpPr>
        <p:spPr>
          <a:xfrm>
            <a:off x="582560" y="896264"/>
            <a:ext cx="8359217" cy="494013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Start with most simple model first (we are underpowered)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Consider, correct for confounders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Even then, it is complicated…</a:t>
            </a:r>
          </a:p>
          <a:p>
            <a:pPr marL="165434" lvl="3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lvl="3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What are appropriate benchmarks? </a:t>
            </a:r>
          </a:p>
          <a:p>
            <a:pPr marL="165434" lvl="3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lvl="3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How do we validate (prospective vs retrospective; different populations)?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436178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Exploratory Data Analysis (EDA)"/>
          <p:cNvSpPr>
            <a:spLocks noGrp="1"/>
          </p:cNvSpPr>
          <p:nvPr>
            <p:ph type="title"/>
          </p:nvPr>
        </p:nvSpPr>
        <p:spPr>
          <a:xfrm>
            <a:off x="311700" y="216433"/>
            <a:ext cx="8520600" cy="5727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2700" i="1" dirty="0"/>
              <a:t>Part 2: Unsupervised Learning for module discovery</a:t>
            </a:r>
            <a:endParaRPr sz="2700" i="1" dirty="0"/>
          </a:p>
        </p:txBody>
      </p:sp>
      <p:sp>
        <p:nvSpPr>
          <p:cNvPr id="120" name="Explore your data…"/>
          <p:cNvSpPr>
            <a:spLocks noGrp="1"/>
          </p:cNvSpPr>
          <p:nvPr>
            <p:ph type="body" sz="half" idx="1"/>
          </p:nvPr>
        </p:nvSpPr>
        <p:spPr>
          <a:xfrm>
            <a:off x="1612887" y="3173263"/>
            <a:ext cx="7219413" cy="1651398"/>
          </a:xfrm>
          <a:prstGeom prst="rect">
            <a:avLst/>
          </a:prstGeom>
          <a:noFill/>
        </p:spPr>
        <p:txBody>
          <a:bodyPr/>
          <a:lstStyle/>
          <a:p>
            <a:pPr marL="246888" indent="-246888" defTabSz="329183">
              <a:spcBef>
                <a:spcPts val="375"/>
              </a:spcBef>
              <a:defRPr sz="2400"/>
            </a:pPr>
            <a:r>
              <a:rPr sz="1600" dirty="0"/>
              <a:t>Explore your data</a:t>
            </a:r>
            <a:r>
              <a:rPr lang="en-US" sz="1600" dirty="0"/>
              <a:t> (“exploratory data analysis” or EDA)</a:t>
            </a:r>
            <a:endParaRPr sz="1600" dirty="0"/>
          </a:p>
          <a:p>
            <a:pPr marL="246888" indent="-246888" defTabSz="329183">
              <a:spcBef>
                <a:spcPts val="375"/>
              </a:spcBef>
              <a:defRPr sz="2400"/>
            </a:pPr>
            <a:r>
              <a:rPr sz="1600" dirty="0"/>
              <a:t>Find patterns and trends among samples, features</a:t>
            </a:r>
          </a:p>
          <a:p>
            <a:pPr marL="246888" indent="-246888" defTabSz="329183">
              <a:spcBef>
                <a:spcPts val="375"/>
              </a:spcBef>
              <a:defRPr sz="2400"/>
            </a:pPr>
            <a:r>
              <a:rPr sz="1600" dirty="0"/>
              <a:t>Develop data-driven hypotheses to test </a:t>
            </a:r>
            <a:r>
              <a:rPr lang="en-US" sz="1600" dirty="0"/>
              <a:t>out-of-sample</a:t>
            </a:r>
            <a:endParaRPr sz="1600" dirty="0"/>
          </a:p>
          <a:p>
            <a:pPr marL="246888" indent="-246888" defTabSz="329183">
              <a:spcBef>
                <a:spcPts val="375"/>
              </a:spcBef>
              <a:defRPr sz="2400"/>
            </a:pPr>
            <a:r>
              <a:rPr lang="en-US" sz="1600" dirty="0"/>
              <a:t>F</a:t>
            </a:r>
            <a:r>
              <a:rPr sz="1600" dirty="0"/>
              <a:t>ocus on interpreting fitted model </a:t>
            </a:r>
            <a:r>
              <a:rPr lang="en-US" sz="1600" dirty="0"/>
              <a:t>rather </a:t>
            </a:r>
            <a:r>
              <a:rPr sz="1600" dirty="0"/>
              <a:t>than prediction</a:t>
            </a:r>
          </a:p>
          <a:p>
            <a:pPr marL="246888" indent="-246888" defTabSz="329183">
              <a:spcBef>
                <a:spcPts val="375"/>
              </a:spcBef>
              <a:defRPr sz="2400"/>
            </a:pPr>
            <a:r>
              <a:rPr sz="1600" dirty="0"/>
              <a:t>Often a visual analysis: focus on graphics, plots</a:t>
            </a:r>
          </a:p>
        </p:txBody>
      </p:sp>
      <p:pic>
        <p:nvPicPr>
          <p:cNvPr id="122" name="y-grab2.tiff" descr="y-grab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842" y="1043266"/>
            <a:ext cx="1131194" cy="1964498"/>
          </a:xfrm>
          <a:prstGeom prst="rect">
            <a:avLst/>
          </a:prstGeom>
          <a:ln>
            <a:solidFill>
              <a:srgbClr val="000000"/>
            </a:solidFill>
            <a:bevel/>
          </a:ln>
        </p:spPr>
      </p:pic>
      <p:sp>
        <p:nvSpPr>
          <p:cNvPr id="123" name="Arrow"/>
          <p:cNvSpPr/>
          <p:nvPr/>
        </p:nvSpPr>
        <p:spPr>
          <a:xfrm>
            <a:off x="3684717" y="1696249"/>
            <a:ext cx="1366034" cy="658529"/>
          </a:xfrm>
          <a:prstGeom prst="rightArrow">
            <a:avLst>
              <a:gd name="adj1" fmla="val 32000"/>
              <a:gd name="adj2" fmla="val 92570"/>
            </a:avLst>
          </a:prstGeom>
          <a:gradFill>
            <a:gsLst>
              <a:gs pos="0">
                <a:srgbClr val="39B7D8"/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solidFill>
                  <a:srgbClr val="FFFFFF"/>
                </a:solidFill>
              </a:defRPr>
            </a:pPr>
            <a:endParaRPr sz="1050"/>
          </a:p>
        </p:txBody>
      </p:sp>
      <p:pic>
        <p:nvPicPr>
          <p:cNvPr id="124" name="PCA-popres-europe.pdf" descr="PCA-popres-europ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60" y="1092865"/>
            <a:ext cx="2176390" cy="2046345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[Tukey, 1977]"/>
          <p:cNvSpPr/>
          <p:nvPr/>
        </p:nvSpPr>
        <p:spPr>
          <a:xfrm>
            <a:off x="7973609" y="4824661"/>
            <a:ext cx="870749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sz="1050" dirty="0"/>
              <a:t>[Tukey, 1977]</a:t>
            </a:r>
          </a:p>
        </p:txBody>
      </p:sp>
    </p:spTree>
    <p:extLst>
      <p:ext uri="{BB962C8B-B14F-4D97-AF65-F5344CB8AC3E}">
        <p14:creationId xmlns:p14="http://schemas.microsoft.com/office/powerpoint/2010/main" val="3831763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any assumptions are not well characterized…"/>
          <p:cNvSpPr>
            <a:spLocks noGrp="1"/>
          </p:cNvSpPr>
          <p:nvPr>
            <p:ph type="body" sz="half" idx="1"/>
          </p:nvPr>
        </p:nvSpPr>
        <p:spPr>
          <a:xfrm>
            <a:off x="1384325" y="3301399"/>
            <a:ext cx="6375351" cy="1645408"/>
          </a:xfrm>
          <a:prstGeom prst="rect">
            <a:avLst/>
          </a:prstGeom>
          <a:noFill/>
        </p:spPr>
        <p:txBody>
          <a:bodyPr>
            <a:normAutofit fontScale="77500" lnSpcReduction="20000"/>
          </a:bodyPr>
          <a:lstStyle/>
          <a:p>
            <a:pPr marL="208312" indent="-208312" defTabSz="277748">
              <a:spcBef>
                <a:spcPts val="300"/>
              </a:spcBef>
              <a:defRPr sz="2025"/>
            </a:pPr>
            <a:r>
              <a:rPr dirty="0"/>
              <a:t>Many assumptions are not well characterized</a:t>
            </a:r>
          </a:p>
          <a:p>
            <a:pPr marL="208312" indent="-208312" defTabSz="277748">
              <a:spcBef>
                <a:spcPts val="300"/>
              </a:spcBef>
              <a:defRPr sz="2025"/>
            </a:pPr>
            <a:r>
              <a:rPr dirty="0"/>
              <a:t>No null hypothesis</a:t>
            </a:r>
            <a:r>
              <a:rPr lang="en-US" dirty="0"/>
              <a:t>, or </a:t>
            </a:r>
            <a:r>
              <a:rPr dirty="0"/>
              <a:t>tests of statistical significance</a:t>
            </a:r>
          </a:p>
          <a:p>
            <a:pPr marL="208312" indent="-208312" defTabSz="277748">
              <a:spcBef>
                <a:spcPts val="300"/>
              </a:spcBef>
              <a:defRPr sz="2025"/>
            </a:pPr>
            <a:r>
              <a:rPr dirty="0"/>
              <a:t>Often conclusion is based on qualitative evidence</a:t>
            </a:r>
          </a:p>
          <a:p>
            <a:pPr marL="208312" indent="-208312" defTabSz="277748">
              <a:spcBef>
                <a:spcPts val="300"/>
              </a:spcBef>
              <a:defRPr sz="2025"/>
            </a:pPr>
            <a:r>
              <a:rPr i="1" dirty="0"/>
              <a:t>Oversimplified models might miss biologically important patterns</a:t>
            </a:r>
          </a:p>
          <a:p>
            <a:pPr marL="208312" indent="-208312" defTabSz="277748">
              <a:spcBef>
                <a:spcPts val="300"/>
              </a:spcBef>
              <a:defRPr sz="2025"/>
            </a:pPr>
            <a:r>
              <a:rPr dirty="0"/>
              <a:t>Results hard to </a:t>
            </a:r>
            <a:r>
              <a:rPr lang="en-US" dirty="0"/>
              <a:t>evaluate, </a:t>
            </a:r>
            <a:r>
              <a:rPr dirty="0"/>
              <a:t>validate</a:t>
            </a:r>
            <a:r>
              <a:rPr lang="en-US" dirty="0"/>
              <a:t>,</a:t>
            </a:r>
            <a:r>
              <a:rPr dirty="0"/>
              <a:t> and reproduce</a:t>
            </a:r>
          </a:p>
        </p:txBody>
      </p:sp>
      <p:pic>
        <p:nvPicPr>
          <p:cNvPr id="145" name="y-grab2.tiff" descr="y-grab2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117" y="1100416"/>
            <a:ext cx="1131194" cy="1964498"/>
          </a:xfrm>
          <a:prstGeom prst="rect">
            <a:avLst/>
          </a:prstGeom>
          <a:ln>
            <a:solidFill>
              <a:srgbClr val="000000"/>
            </a:solidFill>
            <a:bevel/>
          </a:ln>
        </p:spPr>
      </p:pic>
      <p:sp>
        <p:nvSpPr>
          <p:cNvPr id="146" name="?"/>
          <p:cNvSpPr/>
          <p:nvPr/>
        </p:nvSpPr>
        <p:spPr>
          <a:xfrm>
            <a:off x="3598992" y="1753399"/>
            <a:ext cx="1366034" cy="658529"/>
          </a:xfrm>
          <a:prstGeom prst="rightArrow">
            <a:avLst>
              <a:gd name="adj1" fmla="val 32000"/>
              <a:gd name="adj2" fmla="val 92570"/>
            </a:avLst>
          </a:prstGeom>
          <a:gradFill>
            <a:gsLst>
              <a:gs pos="0">
                <a:srgbClr val="39B7D8"/>
              </a:gs>
              <a:gs pos="100000">
                <a:schemeClr val="accent5">
                  <a:hueOff val="249502"/>
                  <a:satOff val="48101"/>
                  <a:lumOff val="28891"/>
                </a:schemeClr>
              </a:gs>
            </a:gsLst>
            <a:lin ang="16200000"/>
          </a:gradFill>
          <a:ln>
            <a:solidFill>
              <a:srgbClr val="46AAC4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sz="1050" dirty="0"/>
          </a:p>
        </p:txBody>
      </p:sp>
      <p:pic>
        <p:nvPicPr>
          <p:cNvPr id="147" name="PCA-popres-europe.pdf" descr="PCA-popres-europ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135" y="1150015"/>
            <a:ext cx="2176390" cy="204634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Exploratory Data Analysis (EDA)">
            <a:extLst>
              <a:ext uri="{FF2B5EF4-FFF2-40B4-BE49-F238E27FC236}">
                <a16:creationId xmlns:a16="http://schemas.microsoft.com/office/drawing/2014/main" id="{1A8B752A-372C-AE48-BEE9-DA75C6DD51E3}"/>
              </a:ext>
            </a:extLst>
          </p:cNvPr>
          <p:cNvSpPr txBox="1">
            <a:spLocks/>
          </p:cNvSpPr>
          <p:nvPr/>
        </p:nvSpPr>
        <p:spPr>
          <a:xfrm>
            <a:off x="298174" y="-27656"/>
            <a:ext cx="8388626" cy="1131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2700" dirty="0"/>
              <a:t>EDA is undervalued in biology because it is hard to do well</a:t>
            </a:r>
          </a:p>
        </p:txBody>
      </p:sp>
    </p:spTree>
    <p:extLst>
      <p:ext uri="{BB962C8B-B14F-4D97-AF65-F5344CB8AC3E}">
        <p14:creationId xmlns:p14="http://schemas.microsoft.com/office/powerpoint/2010/main" val="3763779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Why Machine Learning (hierarchical models)?"/>
          <p:cNvSpPr>
            <a:spLocks noGrp="1"/>
          </p:cNvSpPr>
          <p:nvPr>
            <p:ph type="title"/>
          </p:nvPr>
        </p:nvSpPr>
        <p:spPr>
          <a:xfrm>
            <a:off x="844062" y="-22517"/>
            <a:ext cx="6899763" cy="85725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algn="ctr"/>
            <a:r>
              <a:rPr sz="2800" dirty="0"/>
              <a:t>Why hierarchical </a:t>
            </a:r>
            <a:r>
              <a:rPr lang="en-US" sz="2800" dirty="0"/>
              <a:t>latent variable </a:t>
            </a:r>
            <a:r>
              <a:rPr sz="2800" dirty="0"/>
              <a:t>models?</a:t>
            </a:r>
          </a:p>
        </p:txBody>
      </p:sp>
      <p:sp>
        <p:nvSpPr>
          <p:cNvPr id="154" name="Tradeoff between expressiveness and computational tractability…"/>
          <p:cNvSpPr/>
          <p:nvPr/>
        </p:nvSpPr>
        <p:spPr>
          <a:xfrm>
            <a:off x="703162" y="873012"/>
            <a:ext cx="7717421" cy="394723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72954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650" dirty="0"/>
              <a:t>T</a:t>
            </a:r>
            <a:r>
              <a:rPr sz="1650" dirty="0"/>
              <a:t>radeoff between expressiveness and computational tractability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endParaRPr sz="1650" dirty="0"/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650" dirty="0"/>
              <a:t>M</a:t>
            </a:r>
            <a:r>
              <a:rPr sz="1650" dirty="0"/>
              <a:t>odels that are more expressive:</a:t>
            </a:r>
          </a:p>
          <a:p>
            <a:pPr marL="458704" lvl="1" indent="-172954">
              <a:spcBef>
                <a:spcPts val="900"/>
              </a:spcBef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650" dirty="0"/>
              <a:t>Genomics, neuroscience data are often not </a:t>
            </a:r>
            <a:r>
              <a:rPr sz="1650" i="1" dirty="0"/>
              <a:t>Big Data</a:t>
            </a:r>
          </a:p>
          <a:p>
            <a:pPr marL="458704" lvl="1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650" dirty="0"/>
              <a:t>Sample-limited, feature rich (p &gt;&gt; n) [West 2003]</a:t>
            </a:r>
            <a:endParaRPr lang="en-US" sz="1650" dirty="0"/>
          </a:p>
          <a:p>
            <a:pPr marL="458704" lvl="1" indent="-172954">
              <a:spcBef>
                <a:spcPts val="900"/>
              </a:spcBef>
              <a:buSzPct val="100000"/>
              <a:buFontTx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650" dirty="0"/>
              <a:t>Machine learning &amp; statistics developed in Big Data context</a:t>
            </a:r>
            <a:endParaRPr sz="1650" dirty="0"/>
          </a:p>
          <a:p>
            <a:pPr marL="458704" lvl="1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650" dirty="0"/>
              <a:t>Highly structured models are </a:t>
            </a:r>
            <a:r>
              <a:rPr lang="en-US" sz="1650" dirty="0"/>
              <a:t>often </a:t>
            </a:r>
            <a:r>
              <a:rPr sz="1650" dirty="0"/>
              <a:t>essential to recover signal</a:t>
            </a:r>
          </a:p>
          <a:p>
            <a:pPr marL="458704" lvl="1" indent="-172954">
              <a:spcBef>
                <a:spcPts val="900"/>
              </a:spcBef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650" dirty="0"/>
              <a:t>Estimated parameters have mechanistic interpretations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endParaRPr sz="1650" dirty="0"/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650" dirty="0"/>
              <a:t>How can we achieve computational tractability? Many ways.</a:t>
            </a:r>
          </a:p>
          <a:p>
            <a:pPr marL="458704" lvl="1" indent="-172954">
              <a:spcBef>
                <a:spcPts val="900"/>
              </a:spcBef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650" dirty="0"/>
              <a:t>Explore the field of </a:t>
            </a:r>
            <a:r>
              <a:rPr sz="1650" dirty="0"/>
              <a:t>approximate inference</a:t>
            </a:r>
          </a:p>
        </p:txBody>
      </p:sp>
    </p:spTree>
    <p:extLst>
      <p:ext uri="{BB962C8B-B14F-4D97-AF65-F5344CB8AC3E}">
        <p14:creationId xmlns:p14="http://schemas.microsoft.com/office/powerpoint/2010/main" val="385038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ayesian latent factor models for EDA"/>
          <p:cNvSpPr>
            <a:spLocks noGrp="1"/>
          </p:cNvSpPr>
          <p:nvPr>
            <p:ph type="title"/>
          </p:nvPr>
        </p:nvSpPr>
        <p:spPr>
          <a:xfrm>
            <a:off x="1485900" y="-54710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Bayesian latent factor models for EDA</a:t>
            </a:r>
          </a:p>
        </p:txBody>
      </p:sp>
      <p:sp>
        <p:nvSpPr>
          <p:cNvPr id="161" name="K"/>
          <p:cNvSpPr/>
          <p:nvPr/>
        </p:nvSpPr>
        <p:spPr>
          <a:xfrm rot="16200000">
            <a:off x="4091318" y="1652143"/>
            <a:ext cx="120226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800"/>
              <a:t>K</a:t>
            </a:r>
          </a:p>
        </p:txBody>
      </p:sp>
      <p:grpSp>
        <p:nvGrpSpPr>
          <p:cNvPr id="171" name="Group"/>
          <p:cNvGrpSpPr/>
          <p:nvPr/>
        </p:nvGrpSpPr>
        <p:grpSpPr>
          <a:xfrm>
            <a:off x="497371" y="585545"/>
            <a:ext cx="7802771" cy="2999711"/>
            <a:chOff x="19206" y="0"/>
            <a:chExt cx="9096001" cy="3265184"/>
          </a:xfrm>
        </p:grpSpPr>
        <p:pic>
          <p:nvPicPr>
            <p:cNvPr id="162" name="latentfactormodel.pdf" descr="latentfactormodel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625" y="226209"/>
              <a:ext cx="8749582" cy="303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3" name="genes"/>
            <p:cNvSpPr/>
            <p:nvPr/>
          </p:nvSpPr>
          <p:spPr>
            <a:xfrm rot="16225005">
              <a:off x="-119457" y="1566419"/>
              <a:ext cx="600235" cy="322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64" name="genes"/>
            <p:cNvSpPr/>
            <p:nvPr/>
          </p:nvSpPr>
          <p:spPr>
            <a:xfrm rot="16225005">
              <a:off x="2604365" y="1566419"/>
              <a:ext cx="600235" cy="322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65" name="samples"/>
            <p:cNvSpPr/>
            <p:nvPr/>
          </p:nvSpPr>
          <p:spPr>
            <a:xfrm>
              <a:off x="730120" y="0"/>
              <a:ext cx="891363" cy="301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66" name="samples"/>
            <p:cNvSpPr/>
            <p:nvPr/>
          </p:nvSpPr>
          <p:spPr>
            <a:xfrm>
              <a:off x="7591770" y="12700"/>
              <a:ext cx="891363" cy="301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67" name="K"/>
            <p:cNvSpPr/>
            <p:nvPr/>
          </p:nvSpPr>
          <p:spPr>
            <a:xfrm>
              <a:off x="3547425" y="38100"/>
              <a:ext cx="140152" cy="301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168" name="genes"/>
            <p:cNvSpPr/>
            <p:nvPr/>
          </p:nvSpPr>
          <p:spPr>
            <a:xfrm rot="16225005">
              <a:off x="6737611" y="1477519"/>
              <a:ext cx="600235" cy="3229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69" name="samples"/>
            <p:cNvSpPr/>
            <p:nvPr/>
          </p:nvSpPr>
          <p:spPr>
            <a:xfrm>
              <a:off x="4800895" y="787400"/>
              <a:ext cx="891363" cy="301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70" name="K"/>
            <p:cNvSpPr/>
            <p:nvPr/>
          </p:nvSpPr>
          <p:spPr>
            <a:xfrm>
              <a:off x="4284026" y="1508263"/>
              <a:ext cx="140152" cy="3015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  <p:sp>
        <p:nvSpPr>
          <p:cNvPr id="172" name="Matrix Y is an observation of p features over n samples…"/>
          <p:cNvSpPr/>
          <p:nvPr/>
        </p:nvSpPr>
        <p:spPr>
          <a:xfrm>
            <a:off x="1136962" y="3434993"/>
            <a:ext cx="6870077" cy="9328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85749" indent="-285749">
              <a:lnSpc>
                <a:spcPct val="140000"/>
              </a:lnSpc>
              <a:buSzPct val="100000"/>
              <a:buFont typeface="Arial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Matrix </a:t>
            </a:r>
            <a:r>
              <a:rPr sz="1500" i="1" dirty="0"/>
              <a:t>Y</a:t>
            </a:r>
            <a:r>
              <a:rPr sz="1500" dirty="0"/>
              <a:t> is an observation of </a:t>
            </a:r>
            <a:r>
              <a:rPr sz="1500" i="1" dirty="0"/>
              <a:t>p</a:t>
            </a:r>
            <a:r>
              <a:rPr sz="1500" dirty="0"/>
              <a:t> features over </a:t>
            </a:r>
            <a:r>
              <a:rPr sz="1500" i="1" dirty="0"/>
              <a:t>n</a:t>
            </a:r>
            <a:r>
              <a:rPr sz="1500" dirty="0"/>
              <a:t> sample</a:t>
            </a:r>
            <a:r>
              <a:rPr sz="1500" i="1" dirty="0"/>
              <a:t>s</a:t>
            </a:r>
          </a:p>
          <a:p>
            <a:pPr marL="285749" indent="-285749">
              <a:lnSpc>
                <a:spcPct val="140000"/>
              </a:lnSpc>
              <a:buSzPct val="100000"/>
              <a:buFont typeface="Arial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Factor analysis</a:t>
            </a:r>
            <a:r>
              <a:rPr sz="1500" dirty="0"/>
              <a:t>: project matrix </a:t>
            </a:r>
            <a:r>
              <a:rPr sz="1500" i="1" dirty="0"/>
              <a:t>Y</a:t>
            </a:r>
            <a:r>
              <a:rPr sz="1500" dirty="0"/>
              <a:t> into linear subspace </a:t>
            </a:r>
            <a:r>
              <a:rPr sz="1500" i="1" dirty="0"/>
              <a:t>X</a:t>
            </a:r>
            <a:r>
              <a:rPr sz="1500" dirty="0"/>
              <a:t> (</a:t>
            </a:r>
            <a:r>
              <a:rPr sz="1500" i="1" dirty="0"/>
              <a:t>factors</a:t>
            </a:r>
            <a:r>
              <a:rPr sz="1500" dirty="0"/>
              <a:t>) using weights </a:t>
            </a:r>
            <a:r>
              <a:rPr sz="1500" dirty="0" err="1"/>
              <a:t>Λ</a:t>
            </a:r>
            <a:r>
              <a:rPr sz="1500" dirty="0"/>
              <a:t> (</a:t>
            </a:r>
            <a:r>
              <a:rPr sz="1500" i="1" dirty="0"/>
              <a:t>loadings</a:t>
            </a:r>
            <a:r>
              <a:rPr sz="1500" dirty="0"/>
              <a:t>), with independent Gaussian noise </a:t>
            </a:r>
            <a:r>
              <a:rPr sz="1500" dirty="0" err="1"/>
              <a:t>ε</a:t>
            </a:r>
            <a:r>
              <a:rPr sz="1500" dirty="0"/>
              <a:t>: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DC20AD97-A49B-294F-8B1B-2D490FB3B8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837" y="4360899"/>
            <a:ext cx="2591703" cy="7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79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Examples of latent factor models"/>
          <p:cNvSpPr>
            <a:spLocks noGrp="1"/>
          </p:cNvSpPr>
          <p:nvPr>
            <p:ph type="title"/>
          </p:nvPr>
        </p:nvSpPr>
        <p:spPr>
          <a:xfrm>
            <a:off x="1485900" y="-24421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Examples of latent factor models</a:t>
            </a:r>
          </a:p>
        </p:txBody>
      </p:sp>
      <p:grpSp>
        <p:nvGrpSpPr>
          <p:cNvPr id="185" name="Group"/>
          <p:cNvGrpSpPr/>
          <p:nvPr/>
        </p:nvGrpSpPr>
        <p:grpSpPr>
          <a:xfrm>
            <a:off x="675433" y="533462"/>
            <a:ext cx="7597756" cy="2930262"/>
            <a:chOff x="14770" y="0"/>
            <a:chExt cx="9100437" cy="3265184"/>
          </a:xfrm>
        </p:grpSpPr>
        <p:pic>
          <p:nvPicPr>
            <p:cNvPr id="176" name="latentfactormodel.pdf" descr="latentfactormodel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625" y="226209"/>
              <a:ext cx="8749582" cy="30389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7" name="genes"/>
            <p:cNvSpPr/>
            <p:nvPr/>
          </p:nvSpPr>
          <p:spPr>
            <a:xfrm rot="16225005">
              <a:off x="-126568" y="1561980"/>
              <a:ext cx="614460" cy="33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78" name="genes"/>
            <p:cNvSpPr/>
            <p:nvPr/>
          </p:nvSpPr>
          <p:spPr>
            <a:xfrm rot="16225005">
              <a:off x="2597253" y="1561980"/>
              <a:ext cx="614460" cy="33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79" name="samples"/>
            <p:cNvSpPr/>
            <p:nvPr/>
          </p:nvSpPr>
          <p:spPr>
            <a:xfrm>
              <a:off x="730120" y="0"/>
              <a:ext cx="915862" cy="3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80" name="samples"/>
            <p:cNvSpPr/>
            <p:nvPr/>
          </p:nvSpPr>
          <p:spPr>
            <a:xfrm>
              <a:off x="7591770" y="12700"/>
              <a:ext cx="915862" cy="3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81" name="K"/>
            <p:cNvSpPr/>
            <p:nvPr/>
          </p:nvSpPr>
          <p:spPr>
            <a:xfrm>
              <a:off x="3547424" y="38100"/>
              <a:ext cx="144004" cy="3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182" name="genes"/>
            <p:cNvSpPr/>
            <p:nvPr/>
          </p:nvSpPr>
          <p:spPr>
            <a:xfrm rot="16225005">
              <a:off x="6730498" y="1473080"/>
              <a:ext cx="614460" cy="331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83" name="samples"/>
            <p:cNvSpPr/>
            <p:nvPr/>
          </p:nvSpPr>
          <p:spPr>
            <a:xfrm>
              <a:off x="4800895" y="787399"/>
              <a:ext cx="915862" cy="3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84" name="K"/>
            <p:cNvSpPr/>
            <p:nvPr/>
          </p:nvSpPr>
          <p:spPr>
            <a:xfrm>
              <a:off x="4284025" y="1508263"/>
              <a:ext cx="144004" cy="3086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  <p:sp>
        <p:nvSpPr>
          <p:cNvPr id="175" name="Many methods have interpretation as latent factor models:…"/>
          <p:cNvSpPr/>
          <p:nvPr/>
        </p:nvSpPr>
        <p:spPr>
          <a:xfrm>
            <a:off x="1292969" y="3333149"/>
            <a:ext cx="6632978" cy="170816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Many methods have interpretation as latent factor models: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Principal component analysis</a:t>
            </a:r>
            <a:r>
              <a:rPr sz="1500" dirty="0"/>
              <a:t> (PCA): orthogonal factors, loadings 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Admixture models</a:t>
            </a:r>
            <a:r>
              <a:rPr sz="1500" dirty="0"/>
              <a:t> (LDA): loadings and factors on simplex 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Non-negative matrix factorization </a:t>
            </a:r>
            <a:r>
              <a:rPr sz="1500" dirty="0"/>
              <a:t>(NMF): count data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Factor regression models</a:t>
            </a:r>
            <a:r>
              <a:rPr sz="1500" dirty="0"/>
              <a:t>: fixed effects,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25581644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Validating latent structure is critical"/>
          <p:cNvSpPr>
            <a:spLocks noGrp="1"/>
          </p:cNvSpPr>
          <p:nvPr>
            <p:ph type="title"/>
          </p:nvPr>
        </p:nvSpPr>
        <p:spPr>
          <a:xfrm>
            <a:off x="142178" y="178"/>
            <a:ext cx="8781585" cy="113109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 algn="ctr"/>
            <a:r>
              <a:rPr lang="en-US" sz="2400" dirty="0"/>
              <a:t>Principal components recapitulate geography of Europe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0F2B9-C913-5341-BC7E-4D4CC437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8" y="833991"/>
            <a:ext cx="3317707" cy="2657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704D0-C736-C847-A75B-1056B65F5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573" y="749032"/>
            <a:ext cx="3065645" cy="2878178"/>
          </a:xfrm>
          <a:prstGeom prst="rect">
            <a:avLst/>
          </a:prstGeom>
        </p:spPr>
      </p:pic>
      <p:sp>
        <p:nvSpPr>
          <p:cNvPr id="7" name="Validation of latent structure from EDA serves two purposes:…">
            <a:extLst>
              <a:ext uri="{FF2B5EF4-FFF2-40B4-BE49-F238E27FC236}">
                <a16:creationId xmlns:a16="http://schemas.microsoft.com/office/drawing/2014/main" id="{59FA6E09-8F1A-A148-88E4-8AFCEF077029}"/>
              </a:ext>
            </a:extLst>
          </p:cNvPr>
          <p:cNvSpPr/>
          <p:nvPr/>
        </p:nvSpPr>
        <p:spPr>
          <a:xfrm>
            <a:off x="1102468" y="3647668"/>
            <a:ext cx="6632978" cy="126957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For each genotype: subtract mean, divide by standard deviation</a:t>
            </a:r>
          </a:p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Compute covariance matrix of genotypes</a:t>
            </a:r>
          </a:p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Compute principal components using singular value decomposition</a:t>
            </a:r>
          </a:p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Plot PC1 vs PC2; color each point by ancestry</a:t>
            </a:r>
            <a:endParaRPr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10C0E-72CA-AF46-BAA3-910917E37159}"/>
              </a:ext>
            </a:extLst>
          </p:cNvPr>
          <p:cNvSpPr txBox="1"/>
          <p:nvPr/>
        </p:nvSpPr>
        <p:spPr>
          <a:xfrm>
            <a:off x="4479746" y="4903730"/>
            <a:ext cx="464742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en-US" sz="1350" i="1" dirty="0">
                <a:latin typeface="+mj-lt"/>
                <a:ea typeface="+mj-ea"/>
                <a:cs typeface="+mj-cs"/>
                <a:sym typeface="Avenir Roman"/>
              </a:rPr>
              <a:t>[</a:t>
            </a:r>
            <a:r>
              <a:rPr lang="en-US" sz="1350" i="1" dirty="0" err="1">
                <a:latin typeface="+mj-lt"/>
                <a:ea typeface="+mj-ea"/>
                <a:cs typeface="+mj-cs"/>
                <a:sym typeface="Avenir Roman"/>
              </a:rPr>
              <a:t>Novembre</a:t>
            </a:r>
            <a:r>
              <a:rPr lang="en-US" sz="1350" i="1" dirty="0">
                <a:latin typeface="+mj-lt"/>
                <a:ea typeface="+mj-ea"/>
                <a:cs typeface="+mj-cs"/>
                <a:sym typeface="Avenir Roman"/>
              </a:rPr>
              <a:t> &amp; Stephens 2008; Engelhardt &amp; Stephens 2010]</a:t>
            </a:r>
          </a:p>
        </p:txBody>
      </p:sp>
    </p:spTree>
    <p:extLst>
      <p:ext uri="{BB962C8B-B14F-4D97-AF65-F5344CB8AC3E}">
        <p14:creationId xmlns:p14="http://schemas.microsoft.com/office/powerpoint/2010/main" val="4279699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Validating latent structure is critical"/>
          <p:cNvSpPr>
            <a:spLocks noGrp="1"/>
          </p:cNvSpPr>
          <p:nvPr>
            <p:ph type="title"/>
          </p:nvPr>
        </p:nvSpPr>
        <p:spPr>
          <a:xfrm>
            <a:off x="142178" y="178"/>
            <a:ext cx="8781585" cy="113109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 algn="ctr"/>
            <a:r>
              <a:rPr lang="en-US" sz="2400" dirty="0"/>
              <a:t>Sparse factor analysis recapitulates geography of Europe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0F2B9-C913-5341-BC7E-4D4CC437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8" y="833991"/>
            <a:ext cx="3317707" cy="2657702"/>
          </a:xfrm>
          <a:prstGeom prst="rect">
            <a:avLst/>
          </a:prstGeom>
        </p:spPr>
      </p:pic>
      <p:sp>
        <p:nvSpPr>
          <p:cNvPr id="7" name="Validation of latent structure from EDA serves two purposes:…">
            <a:extLst>
              <a:ext uri="{FF2B5EF4-FFF2-40B4-BE49-F238E27FC236}">
                <a16:creationId xmlns:a16="http://schemas.microsoft.com/office/drawing/2014/main" id="{59FA6E09-8F1A-A148-88E4-8AFCEF077029}"/>
              </a:ext>
            </a:extLst>
          </p:cNvPr>
          <p:cNvSpPr/>
          <p:nvPr/>
        </p:nvSpPr>
        <p:spPr>
          <a:xfrm>
            <a:off x="1043925" y="4020969"/>
            <a:ext cx="6632978" cy="57708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Fit sparse factor analysis to genotype matrix with K&gt;2</a:t>
            </a:r>
          </a:p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Plot Factor 1 vs Factor 2; color each point by ancestry</a:t>
            </a:r>
            <a:endParaRPr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10C0E-72CA-AF46-BAA3-910917E37159}"/>
              </a:ext>
            </a:extLst>
          </p:cNvPr>
          <p:cNvSpPr txBox="1"/>
          <p:nvPr/>
        </p:nvSpPr>
        <p:spPr>
          <a:xfrm>
            <a:off x="6767631" y="4866504"/>
            <a:ext cx="2377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en-US" sz="1350" i="1" dirty="0">
                <a:latin typeface="+mj-lt"/>
                <a:ea typeface="+mj-ea"/>
                <a:cs typeface="+mj-cs"/>
                <a:sym typeface="Avenir Roman"/>
              </a:rPr>
              <a:t>[Engelhardt &amp; Stephens 2010]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5F73A3-B7CD-2648-88CE-49C9D13C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56" r="33521"/>
          <a:stretch/>
        </p:blipFill>
        <p:spPr>
          <a:xfrm>
            <a:off x="4795312" y="773474"/>
            <a:ext cx="3316489" cy="30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741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Validating latent structure is critical"/>
          <p:cNvSpPr>
            <a:spLocks noGrp="1"/>
          </p:cNvSpPr>
          <p:nvPr>
            <p:ph type="title"/>
          </p:nvPr>
        </p:nvSpPr>
        <p:spPr>
          <a:xfrm>
            <a:off x="-108724" y="123279"/>
            <a:ext cx="9032488" cy="1131095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 algn="ctr"/>
            <a:r>
              <a:rPr lang="en-US" sz="2400" dirty="0"/>
              <a:t>Latent Dirichlet allocation recapitulates geography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0F2B9-C913-5341-BC7E-4D4CC437B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18" y="833991"/>
            <a:ext cx="3317707" cy="2657702"/>
          </a:xfrm>
          <a:prstGeom prst="rect">
            <a:avLst/>
          </a:prstGeom>
        </p:spPr>
      </p:pic>
      <p:sp>
        <p:nvSpPr>
          <p:cNvPr id="7" name="Validation of latent structure from EDA serves two purposes:…">
            <a:extLst>
              <a:ext uri="{FF2B5EF4-FFF2-40B4-BE49-F238E27FC236}">
                <a16:creationId xmlns:a16="http://schemas.microsoft.com/office/drawing/2014/main" id="{59FA6E09-8F1A-A148-88E4-8AFCEF077029}"/>
              </a:ext>
            </a:extLst>
          </p:cNvPr>
          <p:cNvSpPr/>
          <p:nvPr/>
        </p:nvSpPr>
        <p:spPr>
          <a:xfrm>
            <a:off x="1043925" y="4020969"/>
            <a:ext cx="6632978" cy="57708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Fit latent Dirichlet allocation to genotype matrix with K=4</a:t>
            </a:r>
          </a:p>
          <a:p>
            <a:pPr marL="172954" indent="-172954">
              <a:spcBef>
                <a:spcPts val="900"/>
              </a:spcBef>
              <a:buSzPct val="100000"/>
              <a:buFontTx/>
              <a:buChar char="•"/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Four “topics” represent four corners of the space</a:t>
            </a:r>
            <a:endParaRPr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C10C0E-72CA-AF46-BAA3-910917E37159}"/>
              </a:ext>
            </a:extLst>
          </p:cNvPr>
          <p:cNvSpPr txBox="1"/>
          <p:nvPr/>
        </p:nvSpPr>
        <p:spPr>
          <a:xfrm>
            <a:off x="6767631" y="4866504"/>
            <a:ext cx="2377572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en-US" sz="1350" i="1" dirty="0">
                <a:latin typeface="+mj-lt"/>
                <a:ea typeface="+mj-ea"/>
                <a:cs typeface="+mj-cs"/>
                <a:sym typeface="Avenir Roman"/>
              </a:rPr>
              <a:t>[Engelhardt &amp; Stephens 2010]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5F73A3-B7CD-2648-88CE-49C9D13CD9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8"/>
          <a:stretch/>
        </p:blipFill>
        <p:spPr>
          <a:xfrm>
            <a:off x="4622179" y="736191"/>
            <a:ext cx="3406699" cy="307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71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Difficulties with latent factor models"/>
          <p:cNvSpPr>
            <a:spLocks noGrp="1"/>
          </p:cNvSpPr>
          <p:nvPr>
            <p:ph type="title"/>
          </p:nvPr>
        </p:nvSpPr>
        <p:spPr>
          <a:xfrm>
            <a:off x="1485900" y="6059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lang="en-US" sz="2400" dirty="0"/>
              <a:t>Challenges</a:t>
            </a:r>
            <a:r>
              <a:rPr sz="2400" dirty="0"/>
              <a:t> with latent factor models</a:t>
            </a:r>
          </a:p>
        </p:txBody>
      </p:sp>
      <p:grpSp>
        <p:nvGrpSpPr>
          <p:cNvPr id="197" name="Group"/>
          <p:cNvGrpSpPr/>
          <p:nvPr/>
        </p:nvGrpSpPr>
        <p:grpSpPr>
          <a:xfrm>
            <a:off x="1025122" y="1130485"/>
            <a:ext cx="6632978" cy="2502140"/>
            <a:chOff x="0" y="0"/>
            <a:chExt cx="8117129" cy="2907659"/>
          </a:xfrm>
        </p:grpSpPr>
        <p:pic>
          <p:nvPicPr>
            <p:cNvPr id="188" name="latentfactormodel.pdf" descr="latentfactormodel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91" y="201440"/>
              <a:ext cx="7791539" cy="270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9" name="genes"/>
            <p:cNvSpPr/>
            <p:nvPr/>
          </p:nvSpPr>
          <p:spPr>
            <a:xfrm rot="16225005">
              <a:off x="-190021" y="1380346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90" name="genes"/>
            <p:cNvSpPr/>
            <p:nvPr/>
          </p:nvSpPr>
          <p:spPr>
            <a:xfrm rot="16225005">
              <a:off x="2235554" y="1380346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91" name="samples"/>
            <p:cNvSpPr/>
            <p:nvPr/>
          </p:nvSpPr>
          <p:spPr>
            <a:xfrm>
              <a:off x="650175" y="0"/>
              <a:ext cx="978264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92" name="samples"/>
            <p:cNvSpPr/>
            <p:nvPr/>
          </p:nvSpPr>
          <p:spPr>
            <a:xfrm>
              <a:off x="6760503" y="11309"/>
              <a:ext cx="978264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93" name="K"/>
            <p:cNvSpPr/>
            <p:nvPr/>
          </p:nvSpPr>
          <p:spPr>
            <a:xfrm>
              <a:off x="3158996" y="33928"/>
              <a:ext cx="167566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194" name="genes"/>
            <p:cNvSpPr/>
            <p:nvPr/>
          </p:nvSpPr>
          <p:spPr>
            <a:xfrm rot="16225005">
              <a:off x="5916226" y="1301180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95" name="samples"/>
            <p:cNvSpPr/>
            <p:nvPr/>
          </p:nvSpPr>
          <p:spPr>
            <a:xfrm>
              <a:off x="4275217" y="701182"/>
              <a:ext cx="978264" cy="316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96" name="K"/>
            <p:cNvSpPr/>
            <p:nvPr/>
          </p:nvSpPr>
          <p:spPr>
            <a:xfrm>
              <a:off x="3814942" y="1343114"/>
              <a:ext cx="167566" cy="316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  <p:sp>
        <p:nvSpPr>
          <p:cNvPr id="198" name="What do these invariances mean?…"/>
          <p:cNvSpPr/>
          <p:nvPr/>
        </p:nvSpPr>
        <p:spPr>
          <a:xfrm>
            <a:off x="1288788" y="3671795"/>
            <a:ext cx="6632978" cy="1361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What do these invariances mean?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factors may be correlated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factors will not be comparable within or across applications</a:t>
            </a:r>
            <a:endParaRPr lang="en-US" sz="1500" dirty="0"/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hard to “label” the factors in a meaningful way</a:t>
            </a:r>
          </a:p>
        </p:txBody>
      </p:sp>
      <p:sp>
        <p:nvSpPr>
          <p:cNvPr id="199" name="Likelihood of the data in factor analysis model is invariant to orthogonal rotation, scale, and label switching"/>
          <p:cNvSpPr/>
          <p:nvPr/>
        </p:nvSpPr>
        <p:spPr>
          <a:xfrm>
            <a:off x="451414" y="709740"/>
            <a:ext cx="8307728" cy="286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40000"/>
              </a:lnSpc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500" dirty="0"/>
              <a:t>Data likelihood </a:t>
            </a:r>
            <a:r>
              <a:rPr sz="1500" dirty="0"/>
              <a:t>in factor model is invariant to </a:t>
            </a:r>
            <a:r>
              <a:rPr sz="1500" i="1" dirty="0"/>
              <a:t>orthogonal rotation, scale, and label switching</a:t>
            </a:r>
          </a:p>
        </p:txBody>
      </p:sp>
    </p:spTree>
    <p:extLst>
      <p:ext uri="{BB962C8B-B14F-4D97-AF65-F5344CB8AC3E}">
        <p14:creationId xmlns:p14="http://schemas.microsoft.com/office/powerpoint/2010/main" val="2863250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3190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this tutorial, I will focus on three challenges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Polygenic risk scores: prediction or supervised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Analytic question: can we use your genotype data to predict your risk of heritable diseases?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Module discovery: exploratory data analysis or unsupervised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Analytic question: given observations, can we estimate covariance, find co-varying features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Hospital patient advice: sequential decision-making or reinforcement learning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Analytic question: given patient data, can we determine interventions with the most promise?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My ML work to address EDA difficulties"/>
          <p:cNvSpPr>
            <a:spLocks noGrp="1"/>
          </p:cNvSpPr>
          <p:nvPr>
            <p:ph type="title"/>
          </p:nvPr>
        </p:nvSpPr>
        <p:spPr>
          <a:xfrm>
            <a:off x="1485900" y="6059"/>
            <a:ext cx="6172200" cy="85725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 algn="ctr"/>
            <a:r>
              <a:rPr lang="en-US" sz="2400" dirty="0"/>
              <a:t>Ideas </a:t>
            </a:r>
            <a:r>
              <a:rPr sz="2400" dirty="0"/>
              <a:t>to address EDA difficulties</a:t>
            </a:r>
          </a:p>
        </p:txBody>
      </p:sp>
      <p:grpSp>
        <p:nvGrpSpPr>
          <p:cNvPr id="14" name="Group">
            <a:extLst>
              <a:ext uri="{FF2B5EF4-FFF2-40B4-BE49-F238E27FC236}">
                <a16:creationId xmlns:a16="http://schemas.microsoft.com/office/drawing/2014/main" id="{49DEE94E-DACF-E946-B48F-F51DFEC1D7D5}"/>
              </a:ext>
            </a:extLst>
          </p:cNvPr>
          <p:cNvGrpSpPr/>
          <p:nvPr/>
        </p:nvGrpSpPr>
        <p:grpSpPr>
          <a:xfrm>
            <a:off x="520861" y="685800"/>
            <a:ext cx="7814358" cy="2986268"/>
            <a:chOff x="0" y="0"/>
            <a:chExt cx="8117129" cy="2907659"/>
          </a:xfrm>
        </p:grpSpPr>
        <p:pic>
          <p:nvPicPr>
            <p:cNvPr id="15" name="latentfactormodel.pdf" descr="latentfactormodel.pdf">
              <a:extLst>
                <a:ext uri="{FF2B5EF4-FFF2-40B4-BE49-F238E27FC236}">
                  <a16:creationId xmlns:a16="http://schemas.microsoft.com/office/drawing/2014/main" id="{430851CF-F400-7D42-94C7-07796047D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5591" y="201440"/>
              <a:ext cx="7791539" cy="2706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" name="genes">
              <a:extLst>
                <a:ext uri="{FF2B5EF4-FFF2-40B4-BE49-F238E27FC236}">
                  <a16:creationId xmlns:a16="http://schemas.microsoft.com/office/drawing/2014/main" id="{D7C07701-22CE-B746-B652-8F8D934E2A00}"/>
                </a:ext>
              </a:extLst>
            </p:cNvPr>
            <p:cNvSpPr/>
            <p:nvPr/>
          </p:nvSpPr>
          <p:spPr>
            <a:xfrm rot="16225005">
              <a:off x="-190021" y="1380346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7" name="genes">
              <a:extLst>
                <a:ext uri="{FF2B5EF4-FFF2-40B4-BE49-F238E27FC236}">
                  <a16:creationId xmlns:a16="http://schemas.microsoft.com/office/drawing/2014/main" id="{6F700652-4323-8449-93DD-43AB981753BF}"/>
                </a:ext>
              </a:extLst>
            </p:cNvPr>
            <p:cNvSpPr/>
            <p:nvPr/>
          </p:nvSpPr>
          <p:spPr>
            <a:xfrm rot="16225005">
              <a:off x="2235554" y="1380346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8" name="samples">
              <a:extLst>
                <a:ext uri="{FF2B5EF4-FFF2-40B4-BE49-F238E27FC236}">
                  <a16:creationId xmlns:a16="http://schemas.microsoft.com/office/drawing/2014/main" id="{58F3ED5F-CB85-3244-9738-6C22E6CC3B22}"/>
                </a:ext>
              </a:extLst>
            </p:cNvPr>
            <p:cNvSpPr/>
            <p:nvPr/>
          </p:nvSpPr>
          <p:spPr>
            <a:xfrm>
              <a:off x="650175" y="0"/>
              <a:ext cx="978264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19" name="samples">
              <a:extLst>
                <a:ext uri="{FF2B5EF4-FFF2-40B4-BE49-F238E27FC236}">
                  <a16:creationId xmlns:a16="http://schemas.microsoft.com/office/drawing/2014/main" id="{2BCDD23A-F583-B54D-B014-83B2FD7418C6}"/>
                </a:ext>
              </a:extLst>
            </p:cNvPr>
            <p:cNvSpPr/>
            <p:nvPr/>
          </p:nvSpPr>
          <p:spPr>
            <a:xfrm>
              <a:off x="6760503" y="11309"/>
              <a:ext cx="978264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0" name="K">
              <a:extLst>
                <a:ext uri="{FF2B5EF4-FFF2-40B4-BE49-F238E27FC236}">
                  <a16:creationId xmlns:a16="http://schemas.microsoft.com/office/drawing/2014/main" id="{D7BBA2F0-1E57-224A-A801-2DE4DDC2565C}"/>
                </a:ext>
              </a:extLst>
            </p:cNvPr>
            <p:cNvSpPr/>
            <p:nvPr/>
          </p:nvSpPr>
          <p:spPr>
            <a:xfrm>
              <a:off x="3158996" y="33928"/>
              <a:ext cx="167566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21" name="genes">
              <a:extLst>
                <a:ext uri="{FF2B5EF4-FFF2-40B4-BE49-F238E27FC236}">
                  <a16:creationId xmlns:a16="http://schemas.microsoft.com/office/drawing/2014/main" id="{415BFE22-B11F-1D4B-A56D-44FB96F2B6B6}"/>
                </a:ext>
              </a:extLst>
            </p:cNvPr>
            <p:cNvSpPr/>
            <p:nvPr/>
          </p:nvSpPr>
          <p:spPr>
            <a:xfrm rot="16225005">
              <a:off x="5916226" y="1301180"/>
              <a:ext cx="701802" cy="316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2" name="samples">
              <a:extLst>
                <a:ext uri="{FF2B5EF4-FFF2-40B4-BE49-F238E27FC236}">
                  <a16:creationId xmlns:a16="http://schemas.microsoft.com/office/drawing/2014/main" id="{3C04765B-4396-864F-9860-B9232619DBA3}"/>
                </a:ext>
              </a:extLst>
            </p:cNvPr>
            <p:cNvSpPr/>
            <p:nvPr/>
          </p:nvSpPr>
          <p:spPr>
            <a:xfrm>
              <a:off x="4275217" y="701182"/>
              <a:ext cx="978264" cy="316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3" name="K">
              <a:extLst>
                <a:ext uri="{FF2B5EF4-FFF2-40B4-BE49-F238E27FC236}">
                  <a16:creationId xmlns:a16="http://schemas.microsoft.com/office/drawing/2014/main" id="{E0BCB974-E5D1-B546-9018-AE6930D55693}"/>
                </a:ext>
              </a:extLst>
            </p:cNvPr>
            <p:cNvSpPr/>
            <p:nvPr/>
          </p:nvSpPr>
          <p:spPr>
            <a:xfrm>
              <a:off x="3814942" y="1343114"/>
              <a:ext cx="167566" cy="3166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  <p:sp>
        <p:nvSpPr>
          <p:cNvPr id="212" name="How can we overcome challenges to enable biological discovery?…"/>
          <p:cNvSpPr/>
          <p:nvPr/>
        </p:nvSpPr>
        <p:spPr>
          <a:xfrm>
            <a:off x="1146784" y="3639467"/>
            <a:ext cx="6632978" cy="136191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defRPr sz="2300"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How can we overcome </a:t>
            </a:r>
            <a:r>
              <a:rPr lang="en-US" sz="1500" dirty="0"/>
              <a:t>these </a:t>
            </a:r>
            <a:r>
              <a:rPr sz="1500" dirty="0"/>
              <a:t>challenges to enable biological discovery?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add sparsity for interpretability and rotational invariance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study structure that is invariant to matrix rotations</a:t>
            </a:r>
          </a:p>
          <a:p>
            <a:pPr marL="172954" indent="-172954">
              <a:spcBef>
                <a:spcPts val="900"/>
              </a:spcBef>
              <a:buSzPct val="100000"/>
              <a:buChar char="•"/>
              <a:defRPr sz="23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validate </a:t>
            </a:r>
            <a:r>
              <a:rPr lang="en-US" sz="1500" dirty="0"/>
              <a:t>interesting patterns and test hypotheses </a:t>
            </a:r>
            <a:r>
              <a:rPr sz="1500" dirty="0"/>
              <a:t>using held out data</a:t>
            </a:r>
          </a:p>
        </p:txBody>
      </p:sp>
    </p:spTree>
    <p:extLst>
      <p:ext uri="{BB962C8B-B14F-4D97-AF65-F5344CB8AC3E}">
        <p14:creationId xmlns:p14="http://schemas.microsoft.com/office/powerpoint/2010/main" val="175398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terpretability via sparsity"/>
          <p:cNvSpPr>
            <a:spLocks noGrp="1"/>
          </p:cNvSpPr>
          <p:nvPr>
            <p:ph type="title"/>
          </p:nvPr>
        </p:nvSpPr>
        <p:spPr>
          <a:xfrm>
            <a:off x="1485900" y="6059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Interpretability via sparsity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438284" y="939778"/>
            <a:ext cx="7817359" cy="3053487"/>
            <a:chOff x="22937" y="0"/>
            <a:chExt cx="8902491" cy="3170399"/>
          </a:xfrm>
        </p:grpSpPr>
        <p:pic>
          <p:nvPicPr>
            <p:cNvPr id="215" name="sparselatentfactormodel.pdf" descr="sparselatentfactormodel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6" y="199470"/>
              <a:ext cx="8754682" cy="2970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genes"/>
            <p:cNvSpPr/>
            <p:nvPr/>
          </p:nvSpPr>
          <p:spPr>
            <a:xfrm rot="16225005">
              <a:off x="-105611" y="1570148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17" name="genes"/>
            <p:cNvSpPr/>
            <p:nvPr/>
          </p:nvSpPr>
          <p:spPr>
            <a:xfrm rot="16225005">
              <a:off x="2453110" y="1570148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18" name="samples"/>
            <p:cNvSpPr/>
            <p:nvPr/>
          </p:nvSpPr>
          <p:spPr>
            <a:xfrm>
              <a:off x="730120" y="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19" name="samples"/>
            <p:cNvSpPr/>
            <p:nvPr/>
          </p:nvSpPr>
          <p:spPr>
            <a:xfrm>
              <a:off x="7477470" y="1270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20" name="K"/>
            <p:cNvSpPr/>
            <p:nvPr/>
          </p:nvSpPr>
          <p:spPr>
            <a:xfrm>
              <a:off x="3356924" y="38100"/>
              <a:ext cx="136915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221" name="genes"/>
            <p:cNvSpPr/>
            <p:nvPr/>
          </p:nvSpPr>
          <p:spPr>
            <a:xfrm rot="16225005">
              <a:off x="6510156" y="1506647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22" name="samples"/>
            <p:cNvSpPr/>
            <p:nvPr/>
          </p:nvSpPr>
          <p:spPr>
            <a:xfrm>
              <a:off x="4661195" y="78740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23" name="K"/>
            <p:cNvSpPr/>
            <p:nvPr/>
          </p:nvSpPr>
          <p:spPr>
            <a:xfrm>
              <a:off x="4055425" y="1495563"/>
              <a:ext cx="136915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  <p:sp>
        <p:nvSpPr>
          <p:cNvPr id="225" name="Add sparsity (zeros) to columns of Λ"/>
          <p:cNvSpPr/>
          <p:nvPr/>
        </p:nvSpPr>
        <p:spPr>
          <a:xfrm>
            <a:off x="1327693" y="652766"/>
            <a:ext cx="6488615" cy="286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500" dirty="0"/>
              <a:t>Add sparsity (zeros) to columns of </a:t>
            </a:r>
            <a:r>
              <a:rPr sz="1500" dirty="0" err="1"/>
              <a:t>Λ</a:t>
            </a:r>
            <a:endParaRPr sz="1500" dirty="0"/>
          </a:p>
        </p:txBody>
      </p:sp>
      <p:sp>
        <p:nvSpPr>
          <p:cNvPr id="226" name="Regularize Λ globally, factor-wise, and locally…"/>
          <p:cNvSpPr/>
          <p:nvPr/>
        </p:nvSpPr>
        <p:spPr>
          <a:xfrm>
            <a:off x="1327693" y="3800886"/>
            <a:ext cx="6488615" cy="125604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dirty="0"/>
              <a:t>Regularize </a:t>
            </a:r>
            <a:r>
              <a:rPr sz="1500" dirty="0" err="1"/>
              <a:t>Λ</a:t>
            </a:r>
            <a:r>
              <a:rPr sz="1500" dirty="0"/>
              <a:t> globally, factor-wise, and locally</a:t>
            </a:r>
            <a:r>
              <a:rPr lang="en-US" sz="1500" dirty="0"/>
              <a:t>:</a:t>
            </a:r>
            <a:endParaRPr sz="1500" dirty="0"/>
          </a:p>
          <a:p>
            <a: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Global</a:t>
            </a:r>
            <a:r>
              <a:rPr sz="1500" dirty="0"/>
              <a:t>: shrink every value to zero</a:t>
            </a:r>
          </a:p>
          <a:p>
            <a: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Factor-wise</a:t>
            </a:r>
            <a:r>
              <a:rPr sz="1500" dirty="0"/>
              <a:t>: rescue some components, remove unused components</a:t>
            </a:r>
          </a:p>
          <a:p>
            <a: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Local</a:t>
            </a:r>
            <a:r>
              <a:rPr sz="1500" dirty="0"/>
              <a:t>: add factor-specific proportion of zeros</a:t>
            </a:r>
          </a:p>
        </p:txBody>
      </p:sp>
      <p:sp>
        <p:nvSpPr>
          <p:cNvPr id="227" name="[Gao et al. 2013]"/>
          <p:cNvSpPr/>
          <p:nvPr/>
        </p:nvSpPr>
        <p:spPr>
          <a:xfrm>
            <a:off x="7795557" y="4880348"/>
            <a:ext cx="1066316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sz="1050" dirty="0"/>
              <a:t>[Gao et al. 2013]</a:t>
            </a:r>
          </a:p>
        </p:txBody>
      </p:sp>
    </p:spTree>
    <p:extLst>
      <p:ext uri="{BB962C8B-B14F-4D97-AF65-F5344CB8AC3E}">
        <p14:creationId xmlns:p14="http://schemas.microsoft.com/office/powerpoint/2010/main" val="2588192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Mixtures of sparse and dense factors"/>
          <p:cNvSpPr>
            <a:spLocks noGrp="1"/>
          </p:cNvSpPr>
          <p:nvPr>
            <p:ph type="title"/>
          </p:nvPr>
        </p:nvSpPr>
        <p:spPr>
          <a:xfrm>
            <a:off x="1485900" y="6059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Mixtures of sparse and dense factors</a:t>
            </a:r>
          </a:p>
        </p:txBody>
      </p:sp>
      <p:sp>
        <p:nvSpPr>
          <p:cNvPr id="230" name="Model both sparse and dense factors using a mixture model"/>
          <p:cNvSpPr/>
          <p:nvPr/>
        </p:nvSpPr>
        <p:spPr>
          <a:xfrm>
            <a:off x="1430422" y="4275064"/>
            <a:ext cx="6488615" cy="286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500" dirty="0"/>
              <a:t>Model both sparse and dense factors using a </a:t>
            </a:r>
            <a:r>
              <a:rPr lang="en-US" sz="1500" dirty="0"/>
              <a:t>two component </a:t>
            </a:r>
            <a:r>
              <a:rPr sz="1500" dirty="0"/>
              <a:t>mixture model</a:t>
            </a:r>
          </a:p>
        </p:txBody>
      </p:sp>
      <p:sp>
        <p:nvSpPr>
          <p:cNvPr id="231" name="But, not all contributors to gene expression variation are sparse"/>
          <p:cNvSpPr/>
          <p:nvPr/>
        </p:nvSpPr>
        <p:spPr>
          <a:xfrm>
            <a:off x="1406101" y="796343"/>
            <a:ext cx="6488615" cy="28655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40000"/>
              </a:lnSpc>
              <a:defRPr sz="2200" i="1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500" dirty="0"/>
              <a:t>But, not all contributors to variation are sparse</a:t>
            </a:r>
          </a:p>
        </p:txBody>
      </p:sp>
      <p:sp>
        <p:nvSpPr>
          <p:cNvPr id="232" name="[Leek &amp; Storey 2007, Chandrasekaran et al. 2009, Gao et al. 2013]"/>
          <p:cNvSpPr/>
          <p:nvPr/>
        </p:nvSpPr>
        <p:spPr>
          <a:xfrm>
            <a:off x="5113732" y="4906611"/>
            <a:ext cx="4030268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sz="1050" dirty="0"/>
              <a:t>[Leek &amp; </a:t>
            </a:r>
            <a:r>
              <a:rPr sz="1050" dirty="0" err="1"/>
              <a:t>Storey</a:t>
            </a:r>
            <a:r>
              <a:rPr sz="1050" dirty="0"/>
              <a:t> 2007, Chandrasekaran et al. 2009, Gao et al. 2013]</a:t>
            </a:r>
          </a:p>
        </p:txBody>
      </p:sp>
      <p:grpSp>
        <p:nvGrpSpPr>
          <p:cNvPr id="16" name="Group">
            <a:extLst>
              <a:ext uri="{FF2B5EF4-FFF2-40B4-BE49-F238E27FC236}">
                <a16:creationId xmlns:a16="http://schemas.microsoft.com/office/drawing/2014/main" id="{1E06B051-5716-AC4A-BDDA-076D8ED99E33}"/>
              </a:ext>
            </a:extLst>
          </p:cNvPr>
          <p:cNvGrpSpPr/>
          <p:nvPr/>
        </p:nvGrpSpPr>
        <p:grpSpPr>
          <a:xfrm>
            <a:off x="455646" y="1156809"/>
            <a:ext cx="7817359" cy="3053487"/>
            <a:chOff x="22937" y="0"/>
            <a:chExt cx="8902491" cy="3170399"/>
          </a:xfrm>
        </p:grpSpPr>
        <p:pic>
          <p:nvPicPr>
            <p:cNvPr id="17" name="sparselatentfactormodel.pdf" descr="sparselatentfactormodel.pdf">
              <a:extLst>
                <a:ext uri="{FF2B5EF4-FFF2-40B4-BE49-F238E27FC236}">
                  <a16:creationId xmlns:a16="http://schemas.microsoft.com/office/drawing/2014/main" id="{76B542E3-BE7C-8748-86FB-81A5E7987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746" y="199470"/>
              <a:ext cx="8754682" cy="29709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" name="genes">
              <a:extLst>
                <a:ext uri="{FF2B5EF4-FFF2-40B4-BE49-F238E27FC236}">
                  <a16:creationId xmlns:a16="http://schemas.microsoft.com/office/drawing/2014/main" id="{B5F735CB-6683-1749-8E31-EF0094A3C5B6}"/>
                </a:ext>
              </a:extLst>
            </p:cNvPr>
            <p:cNvSpPr/>
            <p:nvPr/>
          </p:nvSpPr>
          <p:spPr>
            <a:xfrm rot="16225005">
              <a:off x="-105611" y="1570148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19" name="genes">
              <a:extLst>
                <a:ext uri="{FF2B5EF4-FFF2-40B4-BE49-F238E27FC236}">
                  <a16:creationId xmlns:a16="http://schemas.microsoft.com/office/drawing/2014/main" id="{1A722674-9054-4B4B-96D2-4CA6826FE734}"/>
                </a:ext>
              </a:extLst>
            </p:cNvPr>
            <p:cNvSpPr/>
            <p:nvPr/>
          </p:nvSpPr>
          <p:spPr>
            <a:xfrm rot="16225005">
              <a:off x="2453110" y="1570148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0" name="samples">
              <a:extLst>
                <a:ext uri="{FF2B5EF4-FFF2-40B4-BE49-F238E27FC236}">
                  <a16:creationId xmlns:a16="http://schemas.microsoft.com/office/drawing/2014/main" id="{903D6692-81BB-9E40-A2A0-1F9103F28A60}"/>
                </a:ext>
              </a:extLst>
            </p:cNvPr>
            <p:cNvSpPr/>
            <p:nvPr/>
          </p:nvSpPr>
          <p:spPr>
            <a:xfrm>
              <a:off x="730120" y="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1" name="samples">
              <a:extLst>
                <a:ext uri="{FF2B5EF4-FFF2-40B4-BE49-F238E27FC236}">
                  <a16:creationId xmlns:a16="http://schemas.microsoft.com/office/drawing/2014/main" id="{C55F82B2-B4DC-A946-AE45-535D9C2B3E43}"/>
                </a:ext>
              </a:extLst>
            </p:cNvPr>
            <p:cNvSpPr/>
            <p:nvPr/>
          </p:nvSpPr>
          <p:spPr>
            <a:xfrm>
              <a:off x="7477470" y="1270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2" name="K">
              <a:extLst>
                <a:ext uri="{FF2B5EF4-FFF2-40B4-BE49-F238E27FC236}">
                  <a16:creationId xmlns:a16="http://schemas.microsoft.com/office/drawing/2014/main" id="{AD05E658-A819-2E46-A13F-C4ECBFB9B38C}"/>
                </a:ext>
              </a:extLst>
            </p:cNvPr>
            <p:cNvSpPr/>
            <p:nvPr/>
          </p:nvSpPr>
          <p:spPr>
            <a:xfrm>
              <a:off x="3356924" y="38100"/>
              <a:ext cx="136915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  <p:sp>
          <p:nvSpPr>
            <p:cNvPr id="23" name="genes">
              <a:extLst>
                <a:ext uri="{FF2B5EF4-FFF2-40B4-BE49-F238E27FC236}">
                  <a16:creationId xmlns:a16="http://schemas.microsoft.com/office/drawing/2014/main" id="{CC79CAE0-057B-EF4D-A78F-ECF7C61A8D8F}"/>
                </a:ext>
              </a:extLst>
            </p:cNvPr>
            <p:cNvSpPr/>
            <p:nvPr/>
          </p:nvSpPr>
          <p:spPr>
            <a:xfrm rot="16225005">
              <a:off x="6510156" y="1506647"/>
              <a:ext cx="572546" cy="315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24" name="samples">
              <a:extLst>
                <a:ext uri="{FF2B5EF4-FFF2-40B4-BE49-F238E27FC236}">
                  <a16:creationId xmlns:a16="http://schemas.microsoft.com/office/drawing/2014/main" id="{6E648C67-E24F-D748-9247-FD49BCB92E17}"/>
                </a:ext>
              </a:extLst>
            </p:cNvPr>
            <p:cNvSpPr/>
            <p:nvPr/>
          </p:nvSpPr>
          <p:spPr>
            <a:xfrm>
              <a:off x="4661195" y="787400"/>
              <a:ext cx="870772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  <p:sp>
          <p:nvSpPr>
            <p:cNvPr id="25" name="K">
              <a:extLst>
                <a:ext uri="{FF2B5EF4-FFF2-40B4-BE49-F238E27FC236}">
                  <a16:creationId xmlns:a16="http://schemas.microsoft.com/office/drawing/2014/main" id="{F3C2A99B-BA68-4842-8059-2694ABA3BD68}"/>
                </a:ext>
              </a:extLst>
            </p:cNvPr>
            <p:cNvSpPr/>
            <p:nvPr/>
          </p:nvSpPr>
          <p:spPr>
            <a:xfrm>
              <a:off x="4055425" y="1495563"/>
              <a:ext cx="136915" cy="2876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96242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Biclusters recovered for each component: non-zero elements in bicluster"/>
          <p:cNvSpPr>
            <a:spLocks noGrp="1"/>
          </p:cNvSpPr>
          <p:nvPr>
            <p:ph type="body" sz="quarter" idx="1"/>
          </p:nvPr>
        </p:nvSpPr>
        <p:spPr>
          <a:xfrm>
            <a:off x="1287331" y="4484422"/>
            <a:ext cx="7011716" cy="324002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 fontScale="92500" lnSpcReduction="10000"/>
          </a:bodyPr>
          <a:lstStyle>
            <a:lvl1pPr marL="362478" indent="-362478" defTabSz="395431">
              <a:spcBef>
                <a:spcPts val="400"/>
              </a:spcBef>
              <a:defRPr sz="2046"/>
            </a:lvl1pPr>
          </a:lstStyle>
          <a:p>
            <a:pPr marL="0" indent="0" algn="ctr">
              <a:buNone/>
              <a:defRPr sz="1674"/>
            </a:pPr>
            <a:r>
              <a:rPr sz="1800" dirty="0" err="1"/>
              <a:t>Biclusters</a:t>
            </a:r>
            <a:r>
              <a:rPr sz="1800" dirty="0"/>
              <a:t> recovered for each component: non-zero elements in </a:t>
            </a:r>
            <a:r>
              <a:rPr sz="1800" dirty="0" err="1"/>
              <a:t>bicluster</a:t>
            </a:r>
            <a:endParaRPr sz="1800" dirty="0"/>
          </a:p>
        </p:txBody>
      </p:sp>
      <p:sp>
        <p:nvSpPr>
          <p:cNvPr id="286" name="Recovering biclusters from latent structure"/>
          <p:cNvSpPr>
            <a:spLocks noGrp="1"/>
          </p:cNvSpPr>
          <p:nvPr>
            <p:ph type="title"/>
          </p:nvPr>
        </p:nvSpPr>
        <p:spPr>
          <a:xfrm>
            <a:off x="1485900" y="-49165"/>
            <a:ext cx="6172200" cy="113109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</a:lstStyle>
          <a:p>
            <a:pPr algn="ctr">
              <a:defRPr sz="4400"/>
            </a:pPr>
            <a:r>
              <a:rPr lang="en-US" sz="2400" dirty="0" err="1"/>
              <a:t>Biclustering</a:t>
            </a:r>
            <a:r>
              <a:rPr lang="en-US" sz="2400" dirty="0"/>
              <a:t>: sparsity in factors and loadings</a:t>
            </a:r>
            <a:endParaRPr sz="2400" dirty="0"/>
          </a:p>
        </p:txBody>
      </p:sp>
      <p:sp>
        <p:nvSpPr>
          <p:cNvPr id="24" name="[Gao et al. 2013]">
            <a:extLst>
              <a:ext uri="{FF2B5EF4-FFF2-40B4-BE49-F238E27FC236}">
                <a16:creationId xmlns:a16="http://schemas.microsoft.com/office/drawing/2014/main" id="{43F96D68-C6E5-9A4E-AFF6-EEB522307280}"/>
              </a:ext>
            </a:extLst>
          </p:cNvPr>
          <p:cNvSpPr/>
          <p:nvPr/>
        </p:nvSpPr>
        <p:spPr>
          <a:xfrm>
            <a:off x="7795557" y="4880348"/>
            <a:ext cx="1066316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sz="1050" dirty="0"/>
              <a:t>[Gao et al. 201</a:t>
            </a:r>
            <a:r>
              <a:rPr lang="en-US" sz="1050" dirty="0"/>
              <a:t>6</a:t>
            </a:r>
            <a:r>
              <a:rPr sz="1050" dirty="0"/>
              <a:t>]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7576412-36B8-B740-900C-D3C890C57BFD}"/>
              </a:ext>
            </a:extLst>
          </p:cNvPr>
          <p:cNvGrpSpPr/>
          <p:nvPr/>
        </p:nvGrpSpPr>
        <p:grpSpPr>
          <a:xfrm>
            <a:off x="273810" y="625353"/>
            <a:ext cx="8346436" cy="3712937"/>
            <a:chOff x="1631835" y="1277803"/>
            <a:chExt cx="8970725" cy="3778045"/>
          </a:xfrm>
        </p:grpSpPr>
        <p:pic>
          <p:nvPicPr>
            <p:cNvPr id="26" name="eps-grab2.tiff" descr="eps-grab2.tiff">
              <a:extLst>
                <a:ext uri="{FF2B5EF4-FFF2-40B4-BE49-F238E27FC236}">
                  <a16:creationId xmlns:a16="http://schemas.microsoft.com/office/drawing/2014/main" id="{8ADF1179-8F40-BF47-8075-DFC9ECD72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5096" y="1611153"/>
              <a:ext cx="1967464" cy="343622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7" name="lambdaT-grab2.tiff" descr="lambdaT-grab2.tiff">
              <a:extLst>
                <a:ext uri="{FF2B5EF4-FFF2-40B4-BE49-F238E27FC236}">
                  <a16:creationId xmlns:a16="http://schemas.microsoft.com/office/drawing/2014/main" id="{230B1F96-479E-0C4A-8FD8-DBE28A748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9752" y="1602685"/>
              <a:ext cx="1087203" cy="3429646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8" name="x-grab2.tiff" descr="x-grab2.tiff">
              <a:extLst>
                <a:ext uri="{FF2B5EF4-FFF2-40B4-BE49-F238E27FC236}">
                  <a16:creationId xmlns:a16="http://schemas.microsoft.com/office/drawing/2014/main" id="{E5089E77-13C0-9742-A581-6CEF9E802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6824410" y="1055263"/>
              <a:ext cx="791172" cy="1978801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9" name="y-grab2.tiff" descr="y-grab2.tiff">
              <a:extLst>
                <a:ext uri="{FF2B5EF4-FFF2-40B4-BE49-F238E27FC236}">
                  <a16:creationId xmlns:a16="http://schemas.microsoft.com/office/drawing/2014/main" id="{B50E32F5-08E6-2E4F-B14F-4DD496467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0298" y="1619620"/>
              <a:ext cx="1978642" cy="343622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sp>
          <p:nvSpPr>
            <p:cNvPr id="30" name="Y">
              <a:extLst>
                <a:ext uri="{FF2B5EF4-FFF2-40B4-BE49-F238E27FC236}">
                  <a16:creationId xmlns:a16="http://schemas.microsoft.com/office/drawing/2014/main" id="{516681E5-97B3-F041-9404-8615B6B6BDCC}"/>
                </a:ext>
              </a:extLst>
            </p:cNvPr>
            <p:cNvSpPr/>
            <p:nvPr/>
          </p:nvSpPr>
          <p:spPr>
            <a:xfrm>
              <a:off x="2759518" y="2783552"/>
              <a:ext cx="236380" cy="44627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34289" tIns="34289" rIns="34289" bIns="34289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2400"/>
                <a:t>Y</a:t>
              </a:r>
            </a:p>
          </p:txBody>
        </p:sp>
        <p:sp>
          <p:nvSpPr>
            <p:cNvPr id="31" name="=">
              <a:extLst>
                <a:ext uri="{FF2B5EF4-FFF2-40B4-BE49-F238E27FC236}">
                  <a16:creationId xmlns:a16="http://schemas.microsoft.com/office/drawing/2014/main" id="{3F34555A-3884-4640-B4EE-F71AC42D72FE}"/>
                </a:ext>
              </a:extLst>
            </p:cNvPr>
            <p:cNvSpPr/>
            <p:nvPr/>
          </p:nvSpPr>
          <p:spPr>
            <a:xfrm>
              <a:off x="4114467" y="2748280"/>
              <a:ext cx="93037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=</a:t>
              </a:r>
            </a:p>
          </p:txBody>
        </p:sp>
        <p:sp>
          <p:nvSpPr>
            <p:cNvPr id="32" name="X">
              <a:extLst>
                <a:ext uri="{FF2B5EF4-FFF2-40B4-BE49-F238E27FC236}">
                  <a16:creationId xmlns:a16="http://schemas.microsoft.com/office/drawing/2014/main" id="{F8A692B3-737A-054B-809F-B50BBF5C3855}"/>
                </a:ext>
              </a:extLst>
            </p:cNvPr>
            <p:cNvSpPr/>
            <p:nvPr/>
          </p:nvSpPr>
          <p:spPr>
            <a:xfrm>
              <a:off x="7082825" y="1805938"/>
              <a:ext cx="172290" cy="3758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2400" dirty="0"/>
                <a:t>X</a:t>
              </a:r>
            </a:p>
          </p:txBody>
        </p:sp>
        <p:sp>
          <p:nvSpPr>
            <p:cNvPr id="33" name="ε">
              <a:extLst>
                <a:ext uri="{FF2B5EF4-FFF2-40B4-BE49-F238E27FC236}">
                  <a16:creationId xmlns:a16="http://schemas.microsoft.com/office/drawing/2014/main" id="{A27933A1-6741-E048-B275-6A0E61CCCD91}"/>
                </a:ext>
              </a:extLst>
            </p:cNvPr>
            <p:cNvSpPr/>
            <p:nvPr/>
          </p:nvSpPr>
          <p:spPr>
            <a:xfrm>
              <a:off x="9528874" y="2849880"/>
              <a:ext cx="144724" cy="3758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 pitchFamily="2" charset="2"/>
                </a:rPr>
                <a:t>e</a:t>
              </a:r>
            </a:p>
          </p:txBody>
        </p:sp>
        <p:sp>
          <p:nvSpPr>
            <p:cNvPr id="34" name="Λ">
              <a:extLst>
                <a:ext uri="{FF2B5EF4-FFF2-40B4-BE49-F238E27FC236}">
                  <a16:creationId xmlns:a16="http://schemas.microsoft.com/office/drawing/2014/main" id="{72B3BECB-11AC-134B-A1A5-AE45364A6369}"/>
                </a:ext>
              </a:extLst>
            </p:cNvPr>
            <p:cNvSpPr/>
            <p:nvPr/>
          </p:nvSpPr>
          <p:spPr>
            <a:xfrm>
              <a:off x="5231420" y="2812719"/>
              <a:ext cx="227423" cy="37580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 pitchFamily="2" charset="2"/>
                </a:rPr>
                <a:t>L</a:t>
              </a:r>
            </a:p>
          </p:txBody>
        </p:sp>
        <p:sp>
          <p:nvSpPr>
            <p:cNvPr id="35" name="genes">
              <a:extLst>
                <a:ext uri="{FF2B5EF4-FFF2-40B4-BE49-F238E27FC236}">
                  <a16:creationId xmlns:a16="http://schemas.microsoft.com/office/drawing/2014/main" id="{B7C181AA-CBEB-4444-9F25-54B87610CD96}"/>
                </a:ext>
              </a:extLst>
            </p:cNvPr>
            <p:cNvSpPr/>
            <p:nvPr/>
          </p:nvSpPr>
          <p:spPr>
            <a:xfrm rot="16225005">
              <a:off x="1533065" y="3210519"/>
              <a:ext cx="420827" cy="223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genes</a:t>
              </a:r>
            </a:p>
          </p:txBody>
        </p:sp>
        <p:sp>
          <p:nvSpPr>
            <p:cNvPr id="36" name="genes">
              <a:extLst>
                <a:ext uri="{FF2B5EF4-FFF2-40B4-BE49-F238E27FC236}">
                  <a16:creationId xmlns:a16="http://schemas.microsoft.com/office/drawing/2014/main" id="{D69EBE24-251C-894A-9B00-3C3A1E620CA6}"/>
                </a:ext>
              </a:extLst>
            </p:cNvPr>
            <p:cNvSpPr/>
            <p:nvPr/>
          </p:nvSpPr>
          <p:spPr>
            <a:xfrm rot="16225005">
              <a:off x="4421988" y="3092377"/>
              <a:ext cx="420827" cy="223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genes</a:t>
              </a:r>
            </a:p>
          </p:txBody>
        </p:sp>
        <p:sp>
          <p:nvSpPr>
            <p:cNvPr id="37" name="samples">
              <a:extLst>
                <a:ext uri="{FF2B5EF4-FFF2-40B4-BE49-F238E27FC236}">
                  <a16:creationId xmlns:a16="http://schemas.microsoft.com/office/drawing/2014/main" id="{A230948F-ACE3-164A-A1D2-8A544ED7034E}"/>
                </a:ext>
              </a:extLst>
            </p:cNvPr>
            <p:cNvSpPr/>
            <p:nvPr/>
          </p:nvSpPr>
          <p:spPr>
            <a:xfrm>
              <a:off x="2336450" y="1290503"/>
              <a:ext cx="616799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samples</a:t>
              </a:r>
            </a:p>
          </p:txBody>
        </p:sp>
        <p:sp>
          <p:nvSpPr>
            <p:cNvPr id="38" name="samples">
              <a:extLst>
                <a:ext uri="{FF2B5EF4-FFF2-40B4-BE49-F238E27FC236}">
                  <a16:creationId xmlns:a16="http://schemas.microsoft.com/office/drawing/2014/main" id="{6BCED51E-0E3C-8741-A3E9-7893D52B3AF0}"/>
                </a:ext>
              </a:extLst>
            </p:cNvPr>
            <p:cNvSpPr/>
            <p:nvPr/>
          </p:nvSpPr>
          <p:spPr>
            <a:xfrm>
              <a:off x="8982200" y="1282035"/>
              <a:ext cx="616799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samples</a:t>
              </a:r>
            </a:p>
          </p:txBody>
        </p:sp>
        <p:sp>
          <p:nvSpPr>
            <p:cNvPr id="39" name="K">
              <a:extLst>
                <a:ext uri="{FF2B5EF4-FFF2-40B4-BE49-F238E27FC236}">
                  <a16:creationId xmlns:a16="http://schemas.microsoft.com/office/drawing/2014/main" id="{1AF9456D-9AAA-E649-8CE7-31096B00200F}"/>
                </a:ext>
              </a:extLst>
            </p:cNvPr>
            <p:cNvSpPr/>
            <p:nvPr/>
          </p:nvSpPr>
          <p:spPr>
            <a:xfrm>
              <a:off x="5268054" y="1277803"/>
              <a:ext cx="96482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K</a:t>
              </a:r>
            </a:p>
          </p:txBody>
        </p:sp>
        <p:sp>
          <p:nvSpPr>
            <p:cNvPr id="40" name="K">
              <a:extLst>
                <a:ext uri="{FF2B5EF4-FFF2-40B4-BE49-F238E27FC236}">
                  <a16:creationId xmlns:a16="http://schemas.microsoft.com/office/drawing/2014/main" id="{DD83E9F4-FECC-F947-A242-2E32F23A3BC8}"/>
                </a:ext>
              </a:extLst>
            </p:cNvPr>
            <p:cNvSpPr/>
            <p:nvPr/>
          </p:nvSpPr>
          <p:spPr>
            <a:xfrm rot="16200000">
              <a:off x="6037520" y="1929135"/>
              <a:ext cx="91342" cy="223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K</a:t>
              </a:r>
            </a:p>
          </p:txBody>
        </p:sp>
        <p:sp>
          <p:nvSpPr>
            <p:cNvPr id="41" name="+">
              <a:extLst>
                <a:ext uri="{FF2B5EF4-FFF2-40B4-BE49-F238E27FC236}">
                  <a16:creationId xmlns:a16="http://schemas.microsoft.com/office/drawing/2014/main" id="{5FD2A824-647A-CB42-9A45-193CE955184F}"/>
                </a:ext>
              </a:extLst>
            </p:cNvPr>
            <p:cNvSpPr/>
            <p:nvPr/>
          </p:nvSpPr>
          <p:spPr>
            <a:xfrm>
              <a:off x="8081813" y="2849880"/>
              <a:ext cx="93037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+</a:t>
              </a:r>
            </a:p>
          </p:txBody>
        </p:sp>
        <p:sp>
          <p:nvSpPr>
            <p:cNvPr id="42" name="genes">
              <a:extLst>
                <a:ext uri="{FF2B5EF4-FFF2-40B4-BE49-F238E27FC236}">
                  <a16:creationId xmlns:a16="http://schemas.microsoft.com/office/drawing/2014/main" id="{F7FC1743-F4AB-5347-A777-ECF958EC8F94}"/>
                </a:ext>
              </a:extLst>
            </p:cNvPr>
            <p:cNvSpPr/>
            <p:nvPr/>
          </p:nvSpPr>
          <p:spPr>
            <a:xfrm rot="16225005">
              <a:off x="8237733" y="3099999"/>
              <a:ext cx="420827" cy="2232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genes</a:t>
              </a:r>
            </a:p>
          </p:txBody>
        </p:sp>
        <p:sp>
          <p:nvSpPr>
            <p:cNvPr id="43" name="samples">
              <a:extLst>
                <a:ext uri="{FF2B5EF4-FFF2-40B4-BE49-F238E27FC236}">
                  <a16:creationId xmlns:a16="http://schemas.microsoft.com/office/drawing/2014/main" id="{15271FBA-DED7-0C41-B365-65809F018B2F}"/>
                </a:ext>
              </a:extLst>
            </p:cNvPr>
            <p:cNvSpPr/>
            <p:nvPr/>
          </p:nvSpPr>
          <p:spPr>
            <a:xfrm>
              <a:off x="6483425" y="1315903"/>
              <a:ext cx="616799" cy="21139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samples</a:t>
              </a:r>
            </a:p>
          </p:txBody>
        </p:sp>
      </p:grpSp>
      <p:sp>
        <p:nvSpPr>
          <p:cNvPr id="284" name="Rectangle"/>
          <p:cNvSpPr/>
          <p:nvPr/>
        </p:nvSpPr>
        <p:spPr>
          <a:xfrm>
            <a:off x="3990464" y="952959"/>
            <a:ext cx="93804" cy="3385331"/>
          </a:xfrm>
          <a:prstGeom prst="rect">
            <a:avLst/>
          </a:prstGeom>
          <a:ln w="25400">
            <a:solidFill>
              <a:srgbClr val="FF0000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050"/>
          </a:p>
        </p:txBody>
      </p:sp>
      <p:sp>
        <p:nvSpPr>
          <p:cNvPr id="285" name="Rectangle"/>
          <p:cNvSpPr/>
          <p:nvPr/>
        </p:nvSpPr>
        <p:spPr>
          <a:xfrm>
            <a:off x="4531105" y="1492021"/>
            <a:ext cx="1841093" cy="137857"/>
          </a:xfrm>
          <a:prstGeom prst="rect">
            <a:avLst/>
          </a:prstGeom>
          <a:ln w="25400">
            <a:solidFill>
              <a:srgbClr val="FF0000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34289" tIns="34289" rIns="34289" bIns="34289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endParaRPr sz="1050"/>
          </a:p>
        </p:txBody>
      </p:sp>
    </p:spTree>
    <p:extLst>
      <p:ext uri="{BB962C8B-B14F-4D97-AF65-F5344CB8AC3E}">
        <p14:creationId xmlns:p14="http://schemas.microsoft.com/office/powerpoint/2010/main" val="3120952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Decomposing Y as a sum of sparse matrices"/>
          <p:cNvSpPr>
            <a:spLocks noGrp="1"/>
          </p:cNvSpPr>
          <p:nvPr>
            <p:ph type="title"/>
          </p:nvPr>
        </p:nvSpPr>
        <p:spPr>
          <a:xfrm>
            <a:off x="1329641" y="-38033"/>
            <a:ext cx="6626487" cy="857251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>
              <a:defRPr sz="1800"/>
            </a:pPr>
            <a:r>
              <a:rPr lang="en-US" sz="2700" dirty="0"/>
              <a:t>Finding patterns in variation in a data matrix</a:t>
            </a:r>
            <a:endParaRPr sz="2700" dirty="0"/>
          </a:p>
        </p:txBody>
      </p:sp>
      <p:sp>
        <p:nvSpPr>
          <p:cNvPr id="301" name="Rewrite the matrix product as the sum of outer products of K components…"/>
          <p:cNvSpPr>
            <a:spLocks noGrp="1"/>
          </p:cNvSpPr>
          <p:nvPr>
            <p:ph type="body" sz="half" idx="1"/>
          </p:nvPr>
        </p:nvSpPr>
        <p:spPr>
          <a:xfrm>
            <a:off x="1271457" y="3623906"/>
            <a:ext cx="6626487" cy="1358246"/>
          </a:xfrm>
          <a:prstGeom prst="rect">
            <a:avLst/>
          </a:prstGeom>
          <a:noFill/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225741" indent="-225741" defTabSz="270891">
              <a:spcBef>
                <a:spcPts val="300"/>
              </a:spcBef>
              <a:defRPr sz="1800"/>
            </a:pPr>
            <a:r>
              <a:rPr dirty="0"/>
              <a:t>Rewrite the matrix product as the sum of outer products of </a:t>
            </a:r>
            <a:r>
              <a:rPr i="1" dirty="0"/>
              <a:t>K</a:t>
            </a:r>
            <a:r>
              <a:rPr dirty="0"/>
              <a:t> components</a:t>
            </a:r>
          </a:p>
          <a:p>
            <a:pPr marL="203168" indent="-203168" defTabSz="270891">
              <a:spcBef>
                <a:spcPts val="300"/>
              </a:spcBef>
              <a:defRPr sz="1800"/>
            </a:pPr>
            <a:endParaRPr dirty="0"/>
          </a:p>
          <a:p>
            <a:pPr marL="225741" indent="-225741" defTabSz="270891">
              <a:spcBef>
                <a:spcPts val="300"/>
              </a:spcBef>
              <a:defRPr sz="1800"/>
            </a:pPr>
            <a:r>
              <a:rPr dirty="0"/>
              <a:t>Each matrix captures some source of variation in data</a:t>
            </a:r>
          </a:p>
          <a:p>
            <a:pPr marL="496632" lvl="1" indent="-225741" defTabSz="270891">
              <a:spcBef>
                <a:spcPts val="300"/>
              </a:spcBef>
              <a:buChar char="•"/>
              <a:defRPr sz="1800"/>
            </a:pPr>
            <a:r>
              <a:rPr sz="1800" dirty="0"/>
              <a:t>variation may affect subset of </a:t>
            </a:r>
            <a:r>
              <a:rPr lang="en-US" sz="1800" dirty="0"/>
              <a:t>features,</a:t>
            </a:r>
            <a:r>
              <a:rPr sz="1800" dirty="0"/>
              <a:t> or all; </a:t>
            </a:r>
          </a:p>
          <a:p>
            <a:pPr marL="496632" lvl="1" indent="-225741" defTabSz="270891">
              <a:spcBef>
                <a:spcPts val="300"/>
              </a:spcBef>
              <a:buChar char="•"/>
              <a:defRPr sz="1800"/>
            </a:pPr>
            <a:r>
              <a:rPr sz="1800" dirty="0"/>
              <a:t>variation may be found in a subset of samples</a:t>
            </a:r>
            <a:r>
              <a:rPr lang="en-US" sz="1800" dirty="0"/>
              <a:t>,</a:t>
            </a:r>
            <a:r>
              <a:rPr sz="1800" dirty="0"/>
              <a:t> or all</a:t>
            </a:r>
            <a:r>
              <a:rPr lang="en-US" sz="1800" dirty="0"/>
              <a:t> (</a:t>
            </a:r>
            <a:r>
              <a:rPr lang="en-US" sz="1800" dirty="0" err="1"/>
              <a:t>biclustering</a:t>
            </a:r>
            <a:r>
              <a:rPr lang="en-US" sz="1800" dirty="0"/>
              <a:t>)</a:t>
            </a:r>
            <a:endParaRPr sz="1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FBB458A-87A7-9244-A0AF-A09A8708DAB5}"/>
              </a:ext>
            </a:extLst>
          </p:cNvPr>
          <p:cNvGrpSpPr/>
          <p:nvPr/>
        </p:nvGrpSpPr>
        <p:grpSpPr>
          <a:xfrm>
            <a:off x="394806" y="611879"/>
            <a:ext cx="8151156" cy="2891937"/>
            <a:chOff x="1465966" y="1112394"/>
            <a:chExt cx="9176634" cy="2962122"/>
          </a:xfrm>
        </p:grpSpPr>
        <p:pic>
          <p:nvPicPr>
            <p:cNvPr id="22" name="lambdax1-grab2.tiff" descr="lambdax1-grab2.tiff">
              <a:extLst>
                <a:ext uri="{FF2B5EF4-FFF2-40B4-BE49-F238E27FC236}">
                  <a16:creationId xmlns:a16="http://schemas.microsoft.com/office/drawing/2014/main" id="{1492AEA9-D09B-4E40-BE9E-C72D85A35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7252" y="1521040"/>
              <a:ext cx="1371002" cy="2514601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3" name="lambdax2-grab2.tiff" descr="lambdax2-grab2.tiff">
              <a:extLst>
                <a:ext uri="{FF2B5EF4-FFF2-40B4-BE49-F238E27FC236}">
                  <a16:creationId xmlns:a16="http://schemas.microsoft.com/office/drawing/2014/main" id="{A63EAF08-F024-7049-AB07-09128707F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300" y="1521040"/>
              <a:ext cx="1372764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4" name="lambdax3-grab2.tiff" descr="lambdax3-grab2.tiff">
              <a:extLst>
                <a:ext uri="{FF2B5EF4-FFF2-40B4-BE49-F238E27FC236}">
                  <a16:creationId xmlns:a16="http://schemas.microsoft.com/office/drawing/2014/main" id="{A24E48F0-FF42-0A4B-96C2-F7E871FFB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72" y="1572136"/>
              <a:ext cx="1364092" cy="2502380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5" name="eps-grab2.tiff" descr="eps-grab2.tiff">
              <a:extLst>
                <a:ext uri="{FF2B5EF4-FFF2-40B4-BE49-F238E27FC236}">
                  <a16:creationId xmlns:a16="http://schemas.microsoft.com/office/drawing/2014/main" id="{65B0B1C5-A8C8-2D46-BB94-A6AE06B7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8508" y="1521039"/>
              <a:ext cx="1364092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6" name="y-grab2.tiff" descr="y-grab2.tiff">
              <a:extLst>
                <a:ext uri="{FF2B5EF4-FFF2-40B4-BE49-F238E27FC236}">
                  <a16:creationId xmlns:a16="http://schemas.microsoft.com/office/drawing/2014/main" id="{FDDD9741-443A-2F40-9CC8-16D66ACD2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1590" y="1521039"/>
              <a:ext cx="1364091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sp>
          <p:nvSpPr>
            <p:cNvPr id="27" name="Y">
              <a:extLst>
                <a:ext uri="{FF2B5EF4-FFF2-40B4-BE49-F238E27FC236}">
                  <a16:creationId xmlns:a16="http://schemas.microsoft.com/office/drawing/2014/main" id="{F8221527-C539-144C-BFD7-43A12F5EB57E}"/>
                </a:ext>
              </a:extLst>
            </p:cNvPr>
            <p:cNvSpPr/>
            <p:nvPr/>
          </p:nvSpPr>
          <p:spPr>
            <a:xfrm>
              <a:off x="2364136" y="2288257"/>
              <a:ext cx="189491" cy="42558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2700" dirty="0"/>
                <a:t>Y</a:t>
              </a:r>
            </a:p>
          </p:txBody>
        </p:sp>
        <p:sp>
          <p:nvSpPr>
            <p:cNvPr id="28" name="+">
              <a:extLst>
                <a:ext uri="{FF2B5EF4-FFF2-40B4-BE49-F238E27FC236}">
                  <a16:creationId xmlns:a16="http://schemas.microsoft.com/office/drawing/2014/main" id="{2509F05B-C7FD-5C40-AAC2-39965C64B83D}"/>
                </a:ext>
              </a:extLst>
            </p:cNvPr>
            <p:cNvSpPr/>
            <p:nvPr/>
          </p:nvSpPr>
          <p:spPr>
            <a:xfrm>
              <a:off x="5204072" y="2418480"/>
              <a:ext cx="97452" cy="2127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+</a:t>
              </a:r>
            </a:p>
          </p:txBody>
        </p:sp>
        <p:sp>
          <p:nvSpPr>
            <p:cNvPr id="29" name="=">
              <a:extLst>
                <a:ext uri="{FF2B5EF4-FFF2-40B4-BE49-F238E27FC236}">
                  <a16:creationId xmlns:a16="http://schemas.microsoft.com/office/drawing/2014/main" id="{F38994D0-899A-EB41-A84C-B09712FD9178}"/>
                </a:ext>
              </a:extLst>
            </p:cNvPr>
            <p:cNvSpPr/>
            <p:nvPr/>
          </p:nvSpPr>
          <p:spPr>
            <a:xfrm>
              <a:off x="3364075" y="2262856"/>
              <a:ext cx="97452" cy="2127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=</a:t>
              </a:r>
            </a:p>
          </p:txBody>
        </p:sp>
        <p:sp>
          <p:nvSpPr>
            <p:cNvPr id="30" name="Λ2X2">
              <a:extLst>
                <a:ext uri="{FF2B5EF4-FFF2-40B4-BE49-F238E27FC236}">
                  <a16:creationId xmlns:a16="http://schemas.microsoft.com/office/drawing/2014/main" id="{CC3F0132-1CC8-7A4B-B25E-5E5DB36D769F}"/>
                </a:ext>
              </a:extLst>
            </p:cNvPr>
            <p:cNvSpPr/>
            <p:nvPr/>
          </p:nvSpPr>
          <p:spPr>
            <a:xfrm>
              <a:off x="5634317" y="2386048"/>
              <a:ext cx="651488" cy="37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2</a:t>
              </a:r>
              <a:r>
                <a:rPr sz="2400" dirty="0"/>
                <a:t>X</a:t>
              </a:r>
              <a:r>
                <a:rPr sz="2400" baseline="-25000" dirty="0"/>
                <a:t>2</a:t>
              </a:r>
            </a:p>
          </p:txBody>
        </p:sp>
        <p:sp>
          <p:nvSpPr>
            <p:cNvPr id="31" name="Λ1X1">
              <a:extLst>
                <a:ext uri="{FF2B5EF4-FFF2-40B4-BE49-F238E27FC236}">
                  <a16:creationId xmlns:a16="http://schemas.microsoft.com/office/drawing/2014/main" id="{F2E9F65B-B0D2-0643-AAA5-46DDDDB38A99}"/>
                </a:ext>
              </a:extLst>
            </p:cNvPr>
            <p:cNvSpPr/>
            <p:nvPr/>
          </p:nvSpPr>
          <p:spPr>
            <a:xfrm>
              <a:off x="4054108" y="2386048"/>
              <a:ext cx="651488" cy="37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1</a:t>
              </a:r>
              <a:r>
                <a:rPr sz="2400" dirty="0"/>
                <a:t>X</a:t>
              </a:r>
              <a:r>
                <a:rPr sz="2400" baseline="-25000" dirty="0"/>
                <a:t>1</a:t>
              </a:r>
            </a:p>
          </p:txBody>
        </p:sp>
        <p:sp>
          <p:nvSpPr>
            <p:cNvPr id="32" name="ΛΚXK">
              <a:extLst>
                <a:ext uri="{FF2B5EF4-FFF2-40B4-BE49-F238E27FC236}">
                  <a16:creationId xmlns:a16="http://schemas.microsoft.com/office/drawing/2014/main" id="{49577F12-52B1-394F-A77D-38E8461AD35D}"/>
                </a:ext>
              </a:extLst>
            </p:cNvPr>
            <p:cNvSpPr/>
            <p:nvPr/>
          </p:nvSpPr>
          <p:spPr>
            <a:xfrm>
              <a:off x="7897546" y="2433982"/>
              <a:ext cx="705628" cy="37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K</a:t>
              </a:r>
              <a:r>
                <a:rPr sz="2400" dirty="0"/>
                <a:t>X</a:t>
              </a:r>
              <a:r>
                <a:rPr sz="2400" baseline="-25000" dirty="0"/>
                <a:t>K</a:t>
              </a:r>
            </a:p>
          </p:txBody>
        </p:sp>
        <p:sp>
          <p:nvSpPr>
            <p:cNvPr id="33" name="+…+">
              <a:extLst>
                <a:ext uri="{FF2B5EF4-FFF2-40B4-BE49-F238E27FC236}">
                  <a16:creationId xmlns:a16="http://schemas.microsoft.com/office/drawing/2014/main" id="{04D56514-9659-FA43-A799-24D1677CC5E2}"/>
                </a:ext>
              </a:extLst>
            </p:cNvPr>
            <p:cNvSpPr/>
            <p:nvPr/>
          </p:nvSpPr>
          <p:spPr>
            <a:xfrm>
              <a:off x="6925889" y="2351250"/>
              <a:ext cx="438536" cy="283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800" dirty="0"/>
                <a:t>+…+</a:t>
              </a:r>
            </a:p>
          </p:txBody>
        </p:sp>
        <p:sp>
          <p:nvSpPr>
            <p:cNvPr id="34" name="+">
              <a:extLst>
                <a:ext uri="{FF2B5EF4-FFF2-40B4-BE49-F238E27FC236}">
                  <a16:creationId xmlns:a16="http://schemas.microsoft.com/office/drawing/2014/main" id="{5EF34D3E-2107-8F43-96DF-4FF46C33BA13}"/>
                </a:ext>
              </a:extLst>
            </p:cNvPr>
            <p:cNvSpPr/>
            <p:nvPr/>
          </p:nvSpPr>
          <p:spPr>
            <a:xfrm>
              <a:off x="9077263" y="2426756"/>
              <a:ext cx="97452" cy="21279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+</a:t>
              </a:r>
            </a:p>
          </p:txBody>
        </p:sp>
        <p:sp>
          <p:nvSpPr>
            <p:cNvPr id="35" name="ε">
              <a:extLst>
                <a:ext uri="{FF2B5EF4-FFF2-40B4-BE49-F238E27FC236}">
                  <a16:creationId xmlns:a16="http://schemas.microsoft.com/office/drawing/2014/main" id="{5F514AB4-F746-3042-AF4C-36E51D9352F1}"/>
                </a:ext>
              </a:extLst>
            </p:cNvPr>
            <p:cNvSpPr/>
            <p:nvPr/>
          </p:nvSpPr>
          <p:spPr>
            <a:xfrm>
              <a:off x="9816014" y="2342899"/>
              <a:ext cx="151592" cy="37829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 pitchFamily="2" charset="2"/>
                </a:rPr>
                <a:t>e</a:t>
              </a:r>
              <a:endParaRPr sz="1350" dirty="0">
                <a:latin typeface="Symbol" pitchFamily="2" charset="2"/>
              </a:endParaRPr>
            </a:p>
          </p:txBody>
        </p:sp>
        <p:sp>
          <p:nvSpPr>
            <p:cNvPr id="36" name="genes">
              <a:extLst>
                <a:ext uri="{FF2B5EF4-FFF2-40B4-BE49-F238E27FC236}">
                  <a16:creationId xmlns:a16="http://schemas.microsoft.com/office/drawing/2014/main" id="{3432D7F4-6A7B-4B44-AADA-28E2B653187A}"/>
                </a:ext>
              </a:extLst>
            </p:cNvPr>
            <p:cNvSpPr/>
            <p:nvPr/>
          </p:nvSpPr>
          <p:spPr>
            <a:xfrm rot="16225005">
              <a:off x="1339482" y="2444153"/>
              <a:ext cx="564816" cy="31184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37" name="samples">
              <a:extLst>
                <a:ext uri="{FF2B5EF4-FFF2-40B4-BE49-F238E27FC236}">
                  <a16:creationId xmlns:a16="http://schemas.microsoft.com/office/drawing/2014/main" id="{3CCD8B7B-A36A-4845-8C01-58D2DE449306}"/>
                </a:ext>
              </a:extLst>
            </p:cNvPr>
            <p:cNvSpPr/>
            <p:nvPr/>
          </p:nvSpPr>
          <p:spPr>
            <a:xfrm>
              <a:off x="1948588" y="1112394"/>
              <a:ext cx="860830" cy="28372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0792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artitioning sources of (co)variation"/>
          <p:cNvSpPr>
            <a:spLocks noGrp="1"/>
          </p:cNvSpPr>
          <p:nvPr>
            <p:ph type="title"/>
          </p:nvPr>
        </p:nvSpPr>
        <p:spPr>
          <a:xfrm>
            <a:off x="1485900" y="-3467"/>
            <a:ext cx="6257777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Partitioning sources of (co)variation</a:t>
            </a:r>
          </a:p>
        </p:txBody>
      </p:sp>
      <p:sp>
        <p:nvSpPr>
          <p:cNvPr id="308" name="Let Y be a matrix of p gene expression levels from n samples…"/>
          <p:cNvSpPr/>
          <p:nvPr/>
        </p:nvSpPr>
        <p:spPr>
          <a:xfrm>
            <a:off x="1338698" y="3223446"/>
            <a:ext cx="6488615" cy="15792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Latent factors</a:t>
            </a:r>
            <a:r>
              <a:rPr sz="1500" dirty="0"/>
              <a:t>: many components of gene expression variation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Technical covariates</a:t>
            </a:r>
            <a:r>
              <a:rPr sz="1500" dirty="0"/>
              <a:t>: batch, library prep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Biological covariates</a:t>
            </a:r>
            <a:r>
              <a:rPr sz="1500" dirty="0"/>
              <a:t>: tissue heterogeneity, age, sex, BMI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Population structure</a:t>
            </a:r>
            <a:r>
              <a:rPr sz="1500" dirty="0"/>
              <a:t>: sample ancestry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sz="1500" i="1" dirty="0"/>
              <a:t>Genomic covariates</a:t>
            </a:r>
            <a:r>
              <a:rPr sz="1500" dirty="0"/>
              <a:t>: co-regulated gene networks, expression QTLs</a:t>
            </a:r>
          </a:p>
        </p:txBody>
      </p:sp>
      <p:sp>
        <p:nvSpPr>
          <p:cNvPr id="20" name="[Gao et al. 2013]">
            <a:extLst>
              <a:ext uri="{FF2B5EF4-FFF2-40B4-BE49-F238E27FC236}">
                <a16:creationId xmlns:a16="http://schemas.microsoft.com/office/drawing/2014/main" id="{A3C603E6-A8E5-D448-BC24-A7A6A031A390}"/>
              </a:ext>
            </a:extLst>
          </p:cNvPr>
          <p:cNvSpPr/>
          <p:nvPr/>
        </p:nvSpPr>
        <p:spPr>
          <a:xfrm>
            <a:off x="8077684" y="4912670"/>
            <a:ext cx="1066316" cy="23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4289" tIns="34289" rIns="34289" bIns="34289">
            <a:spAutoFit/>
          </a:bodyPr>
          <a:lstStyle>
            <a:lvl1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lvl1pPr>
          </a:lstStyle>
          <a:p>
            <a:r>
              <a:rPr sz="1050" dirty="0"/>
              <a:t>[Gao et al. 201</a:t>
            </a:r>
            <a:r>
              <a:rPr lang="en-US" sz="1050" dirty="0"/>
              <a:t>6</a:t>
            </a:r>
            <a:r>
              <a:rPr sz="1050" dirty="0"/>
              <a:t>]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6820F68-213E-8F46-AF64-FEF97F25A4F3}"/>
              </a:ext>
            </a:extLst>
          </p:cNvPr>
          <p:cNvGrpSpPr/>
          <p:nvPr/>
        </p:nvGrpSpPr>
        <p:grpSpPr>
          <a:xfrm>
            <a:off x="589714" y="495625"/>
            <a:ext cx="7586971" cy="2457782"/>
            <a:chOff x="1454157" y="1112394"/>
            <a:chExt cx="9188443" cy="2962122"/>
          </a:xfrm>
        </p:grpSpPr>
        <p:pic>
          <p:nvPicPr>
            <p:cNvPr id="22" name="lambdax1-grab2.tiff" descr="lambdax1-grab2.tiff">
              <a:extLst>
                <a:ext uri="{FF2B5EF4-FFF2-40B4-BE49-F238E27FC236}">
                  <a16:creationId xmlns:a16="http://schemas.microsoft.com/office/drawing/2014/main" id="{54D54A1B-318A-C842-9160-F008D1CEE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7252" y="1521040"/>
              <a:ext cx="1371002" cy="2514601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3" name="lambdax2-grab2.tiff" descr="lambdax2-grab2.tiff">
              <a:extLst>
                <a:ext uri="{FF2B5EF4-FFF2-40B4-BE49-F238E27FC236}">
                  <a16:creationId xmlns:a16="http://schemas.microsoft.com/office/drawing/2014/main" id="{FCD2AA75-0D32-D841-A9ED-262BE683F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7300" y="1521040"/>
              <a:ext cx="1372764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4" name="lambdax3-grab2.tiff" descr="lambdax3-grab2.tiff">
              <a:extLst>
                <a:ext uri="{FF2B5EF4-FFF2-40B4-BE49-F238E27FC236}">
                  <a16:creationId xmlns:a16="http://schemas.microsoft.com/office/drawing/2014/main" id="{BD9CB26B-A647-2D4F-958A-9CF919F6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58172" y="1572136"/>
              <a:ext cx="1364092" cy="2502380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5" name="eps-grab2.tiff" descr="eps-grab2.tiff">
              <a:extLst>
                <a:ext uri="{FF2B5EF4-FFF2-40B4-BE49-F238E27FC236}">
                  <a16:creationId xmlns:a16="http://schemas.microsoft.com/office/drawing/2014/main" id="{25C6EEE2-8D47-0347-B8EF-EFEBD5839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8508" y="1521039"/>
              <a:ext cx="1364092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pic>
          <p:nvPicPr>
            <p:cNvPr id="26" name="y-grab2.tiff" descr="y-grab2.tiff">
              <a:extLst>
                <a:ext uri="{FF2B5EF4-FFF2-40B4-BE49-F238E27FC236}">
                  <a16:creationId xmlns:a16="http://schemas.microsoft.com/office/drawing/2014/main" id="{CF1EE018-8277-A349-8ACC-2843F09EA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1590" y="1521039"/>
              <a:ext cx="1364091" cy="2518308"/>
            </a:xfrm>
            <a:prstGeom prst="rect">
              <a:avLst/>
            </a:prstGeom>
            <a:ln>
              <a:solidFill>
                <a:srgbClr val="000000"/>
              </a:solidFill>
              <a:bevel/>
            </a:ln>
          </p:spPr>
        </p:pic>
        <p:sp>
          <p:nvSpPr>
            <p:cNvPr id="27" name="Y">
              <a:extLst>
                <a:ext uri="{FF2B5EF4-FFF2-40B4-BE49-F238E27FC236}">
                  <a16:creationId xmlns:a16="http://schemas.microsoft.com/office/drawing/2014/main" id="{91BFB09B-7741-644C-949B-3F6095AE3A8B}"/>
                </a:ext>
              </a:extLst>
            </p:cNvPr>
            <p:cNvSpPr/>
            <p:nvPr/>
          </p:nvSpPr>
          <p:spPr>
            <a:xfrm>
              <a:off x="2364137" y="2288257"/>
              <a:ext cx="203844" cy="5007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2700" dirty="0"/>
                <a:t>Y</a:t>
              </a:r>
            </a:p>
          </p:txBody>
        </p:sp>
        <p:sp>
          <p:nvSpPr>
            <p:cNvPr id="28" name="+">
              <a:extLst>
                <a:ext uri="{FF2B5EF4-FFF2-40B4-BE49-F238E27FC236}">
                  <a16:creationId xmlns:a16="http://schemas.microsoft.com/office/drawing/2014/main" id="{32C578E8-648A-AD4E-8591-9D21E55378E1}"/>
                </a:ext>
              </a:extLst>
            </p:cNvPr>
            <p:cNvSpPr/>
            <p:nvPr/>
          </p:nvSpPr>
          <p:spPr>
            <a:xfrm>
              <a:off x="5204072" y="2418480"/>
              <a:ext cx="104834" cy="2503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+</a:t>
              </a:r>
            </a:p>
          </p:txBody>
        </p:sp>
        <p:sp>
          <p:nvSpPr>
            <p:cNvPr id="29" name="=">
              <a:extLst>
                <a:ext uri="{FF2B5EF4-FFF2-40B4-BE49-F238E27FC236}">
                  <a16:creationId xmlns:a16="http://schemas.microsoft.com/office/drawing/2014/main" id="{0F432A7A-D60A-2C42-904F-239F1A7AE226}"/>
                </a:ext>
              </a:extLst>
            </p:cNvPr>
            <p:cNvSpPr/>
            <p:nvPr/>
          </p:nvSpPr>
          <p:spPr>
            <a:xfrm>
              <a:off x="3364075" y="2262856"/>
              <a:ext cx="104834" cy="2503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/>
                <a:t>=</a:t>
              </a:r>
            </a:p>
          </p:txBody>
        </p:sp>
        <p:sp>
          <p:nvSpPr>
            <p:cNvPr id="30" name="Λ2X2">
              <a:extLst>
                <a:ext uri="{FF2B5EF4-FFF2-40B4-BE49-F238E27FC236}">
                  <a16:creationId xmlns:a16="http://schemas.microsoft.com/office/drawing/2014/main" id="{7C6DC853-0933-3643-A262-7452998F4997}"/>
                </a:ext>
              </a:extLst>
            </p:cNvPr>
            <p:cNvSpPr/>
            <p:nvPr/>
          </p:nvSpPr>
          <p:spPr>
            <a:xfrm>
              <a:off x="5634317" y="2386048"/>
              <a:ext cx="700835" cy="4451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2</a:t>
              </a:r>
              <a:r>
                <a:rPr sz="2400" dirty="0"/>
                <a:t>X</a:t>
              </a:r>
              <a:r>
                <a:rPr sz="2400" baseline="-25000" dirty="0"/>
                <a:t>2</a:t>
              </a:r>
            </a:p>
          </p:txBody>
        </p:sp>
        <p:sp>
          <p:nvSpPr>
            <p:cNvPr id="31" name="Λ1X1">
              <a:extLst>
                <a:ext uri="{FF2B5EF4-FFF2-40B4-BE49-F238E27FC236}">
                  <a16:creationId xmlns:a16="http://schemas.microsoft.com/office/drawing/2014/main" id="{E9705069-2B5F-6243-8953-A7216CF34463}"/>
                </a:ext>
              </a:extLst>
            </p:cNvPr>
            <p:cNvSpPr/>
            <p:nvPr/>
          </p:nvSpPr>
          <p:spPr>
            <a:xfrm>
              <a:off x="4054108" y="2386048"/>
              <a:ext cx="700835" cy="4451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1</a:t>
              </a:r>
              <a:r>
                <a:rPr sz="2400" dirty="0"/>
                <a:t>X</a:t>
              </a:r>
              <a:r>
                <a:rPr sz="2400" baseline="-25000" dirty="0"/>
                <a:t>1</a:t>
              </a:r>
            </a:p>
          </p:txBody>
        </p:sp>
        <p:sp>
          <p:nvSpPr>
            <p:cNvPr id="32" name="ΛΚXK">
              <a:extLst>
                <a:ext uri="{FF2B5EF4-FFF2-40B4-BE49-F238E27FC236}">
                  <a16:creationId xmlns:a16="http://schemas.microsoft.com/office/drawing/2014/main" id="{B6FA6CCF-D903-E44B-BBDC-CCE88683A14D}"/>
                </a:ext>
              </a:extLst>
            </p:cNvPr>
            <p:cNvSpPr/>
            <p:nvPr/>
          </p:nvSpPr>
          <p:spPr>
            <a:xfrm>
              <a:off x="7897547" y="2433982"/>
              <a:ext cx="759076" cy="4451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/>
                  <a:ea typeface="Symbol"/>
                  <a:cs typeface="Symbol"/>
                  <a:sym typeface="Symbol"/>
                </a:rPr>
                <a:t>L</a:t>
              </a:r>
              <a:r>
                <a:rPr sz="2400" baseline="-25000" dirty="0">
                  <a:latin typeface="Symbol"/>
                  <a:ea typeface="Symbol"/>
                  <a:cs typeface="Symbol"/>
                  <a:sym typeface="Symbol"/>
                </a:rPr>
                <a:t>K</a:t>
              </a:r>
              <a:r>
                <a:rPr sz="2400" dirty="0"/>
                <a:t>X</a:t>
              </a:r>
              <a:r>
                <a:rPr sz="2400" baseline="-25000" dirty="0"/>
                <a:t>K</a:t>
              </a:r>
            </a:p>
          </p:txBody>
        </p:sp>
        <p:sp>
          <p:nvSpPr>
            <p:cNvPr id="33" name="+…+">
              <a:extLst>
                <a:ext uri="{FF2B5EF4-FFF2-40B4-BE49-F238E27FC236}">
                  <a16:creationId xmlns:a16="http://schemas.microsoft.com/office/drawing/2014/main" id="{3AD19751-0BDD-2B4F-83B9-17A58AF5FD0F}"/>
                </a:ext>
              </a:extLst>
            </p:cNvPr>
            <p:cNvSpPr/>
            <p:nvPr/>
          </p:nvSpPr>
          <p:spPr>
            <a:xfrm>
              <a:off x="6925889" y="2351251"/>
              <a:ext cx="471753" cy="3338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800" dirty="0"/>
                <a:t>+…+</a:t>
              </a:r>
            </a:p>
          </p:txBody>
        </p:sp>
        <p:sp>
          <p:nvSpPr>
            <p:cNvPr id="34" name="+">
              <a:extLst>
                <a:ext uri="{FF2B5EF4-FFF2-40B4-BE49-F238E27FC236}">
                  <a16:creationId xmlns:a16="http://schemas.microsoft.com/office/drawing/2014/main" id="{E9268182-C410-5C47-A48D-7DE78A064D28}"/>
                </a:ext>
              </a:extLst>
            </p:cNvPr>
            <p:cNvSpPr/>
            <p:nvPr/>
          </p:nvSpPr>
          <p:spPr>
            <a:xfrm>
              <a:off x="9077263" y="2426756"/>
              <a:ext cx="104834" cy="2503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>
                <a:defRPr sz="1800"/>
              </a:pPr>
              <a:r>
                <a:rPr sz="1350" dirty="0"/>
                <a:t>+</a:t>
              </a:r>
            </a:p>
          </p:txBody>
        </p:sp>
        <p:sp>
          <p:nvSpPr>
            <p:cNvPr id="35" name="ε">
              <a:extLst>
                <a:ext uri="{FF2B5EF4-FFF2-40B4-BE49-F238E27FC236}">
                  <a16:creationId xmlns:a16="http://schemas.microsoft.com/office/drawing/2014/main" id="{8E71BF75-273C-6E40-BAA6-A8C978D9933A}"/>
                </a:ext>
              </a:extLst>
            </p:cNvPr>
            <p:cNvSpPr/>
            <p:nvPr/>
          </p:nvSpPr>
          <p:spPr>
            <a:xfrm>
              <a:off x="9816014" y="2342898"/>
              <a:ext cx="163075" cy="44511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4800">
                  <a:latin typeface="Symbol"/>
                  <a:ea typeface="Symbol"/>
                  <a:cs typeface="Symbol"/>
                  <a:sym typeface="Symbol"/>
                </a:defRPr>
              </a:lvl1pPr>
            </a:lstStyle>
            <a:p>
              <a:pPr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>
                  <a:latin typeface="Symbol" pitchFamily="2" charset="2"/>
                </a:rPr>
                <a:t>e</a:t>
              </a:r>
              <a:endParaRPr sz="1350" dirty="0">
                <a:latin typeface="Symbol" pitchFamily="2" charset="2"/>
              </a:endParaRPr>
            </a:p>
          </p:txBody>
        </p:sp>
        <p:sp>
          <p:nvSpPr>
            <p:cNvPr id="36" name="genes">
              <a:extLst>
                <a:ext uri="{FF2B5EF4-FFF2-40B4-BE49-F238E27FC236}">
                  <a16:creationId xmlns:a16="http://schemas.microsoft.com/office/drawing/2014/main" id="{B6F31052-284A-2343-82D6-E3BF70F0B412}"/>
                </a:ext>
              </a:extLst>
            </p:cNvPr>
            <p:cNvSpPr/>
            <p:nvPr/>
          </p:nvSpPr>
          <p:spPr>
            <a:xfrm rot="16225005">
              <a:off x="1289597" y="2432342"/>
              <a:ext cx="664588" cy="33546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genes</a:t>
              </a:r>
            </a:p>
          </p:txBody>
        </p:sp>
        <p:sp>
          <p:nvSpPr>
            <p:cNvPr id="37" name="samples">
              <a:extLst>
                <a:ext uri="{FF2B5EF4-FFF2-40B4-BE49-F238E27FC236}">
                  <a16:creationId xmlns:a16="http://schemas.microsoft.com/office/drawing/2014/main" id="{4BD15344-2B4A-6B49-B112-AB2A8564C008}"/>
                </a:ext>
              </a:extLst>
            </p:cNvPr>
            <p:cNvSpPr/>
            <p:nvPr/>
          </p:nvSpPr>
          <p:spPr>
            <a:xfrm>
              <a:off x="1948588" y="1112394"/>
              <a:ext cx="926033" cy="3338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875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420F-4468-5840-894F-CE36E520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6769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Integrate over factors to get covariance estimate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8F6D1-EA1D-6843-BA86-736072734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62" y="1195409"/>
            <a:ext cx="6366495" cy="3807413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3CFAF0-C76F-734D-8EF4-250A5A7447FB}"/>
              </a:ext>
            </a:extLst>
          </p:cNvPr>
          <p:cNvCxnSpPr>
            <a:cxnSpLocks/>
            <a:endCxn id="4" idx="3"/>
          </p:cNvCxnSpPr>
          <p:nvPr/>
        </p:nvCxnSpPr>
        <p:spPr>
          <a:xfrm>
            <a:off x="7666892" y="1415562"/>
            <a:ext cx="865" cy="1683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8335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87FC-C02F-6C4C-8174-03CC083A2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4880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Partial correlation (precision matrix) is available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52E5A2-3BE9-F643-8C54-761CDC56B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885800"/>
            <a:ext cx="887730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DF06AA-B3E2-BE40-A1DA-6A3C6219FE9E}"/>
              </a:ext>
            </a:extLst>
          </p:cNvPr>
          <p:cNvSpPr txBox="1"/>
          <p:nvPr/>
        </p:nvSpPr>
        <p:spPr>
          <a:xfrm>
            <a:off x="163356" y="4060800"/>
            <a:ext cx="8847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Invert the regularized covariance matrix to recover precision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Suitably normalized, partial correlation can be computed from this precision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Partial correlation: correlation between gene A, B controlling for all other genes</a:t>
            </a:r>
          </a:p>
        </p:txBody>
      </p:sp>
    </p:spTree>
    <p:extLst>
      <p:ext uri="{BB962C8B-B14F-4D97-AF65-F5344CB8AC3E}">
        <p14:creationId xmlns:p14="http://schemas.microsoft.com/office/powerpoint/2010/main" val="1918237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242F2-8B9B-6E49-BEBA-6B74CE045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Partial correlation yields Gaussian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A8427B-D6F3-424F-AAAA-854478C5E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6" y="1137141"/>
            <a:ext cx="8425782" cy="3308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E2062D-E583-9049-8F91-CD9A64BC6A33}"/>
              </a:ext>
            </a:extLst>
          </p:cNvPr>
          <p:cNvSpPr txBox="1"/>
          <p:nvPr/>
        </p:nvSpPr>
        <p:spPr>
          <a:xfrm>
            <a:off x="1600200" y="4446003"/>
            <a:ext cx="5825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…also known as a Gaussian Markov random field</a:t>
            </a:r>
          </a:p>
        </p:txBody>
      </p:sp>
    </p:spTree>
    <p:extLst>
      <p:ext uri="{BB962C8B-B14F-4D97-AF65-F5344CB8AC3E}">
        <p14:creationId xmlns:p14="http://schemas.microsoft.com/office/powerpoint/2010/main" val="18129044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8D17-93CB-414B-8890-82E57790D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56425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Validate edges using expression QTLs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C1D5B-E673-E245-8C0E-079DEA077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17" y="730250"/>
            <a:ext cx="7772400" cy="368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DE948-49E5-B742-8EEE-6DB175AD0136}"/>
              </a:ext>
            </a:extLst>
          </p:cNvPr>
          <p:cNvSpPr txBox="1"/>
          <p:nvPr/>
        </p:nvSpPr>
        <p:spPr>
          <a:xfrm>
            <a:off x="164383" y="4617743"/>
            <a:ext cx="881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Validation allows us to find 27 additional expression QTLs beyond known (hundreds)</a:t>
            </a:r>
          </a:p>
        </p:txBody>
      </p:sp>
    </p:spTree>
    <p:extLst>
      <p:ext uri="{BB962C8B-B14F-4D97-AF65-F5344CB8AC3E}">
        <p14:creationId xmlns:p14="http://schemas.microsoft.com/office/powerpoint/2010/main" val="1753707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31900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Biology: a very concise primer</a:t>
            </a:r>
            <a:endParaRPr dirty="0"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The big questions in biology usually involve </a:t>
            </a:r>
            <a:r>
              <a:rPr lang="en-US" i="1" dirty="0"/>
              <a:t>biological</a:t>
            </a:r>
            <a:r>
              <a:rPr lang="en-US" dirty="0"/>
              <a:t> </a:t>
            </a:r>
            <a:r>
              <a:rPr lang="en-US" i="1" dirty="0"/>
              <a:t>mechanism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How does </a:t>
            </a:r>
            <a:r>
              <a:rPr lang="en-US" b="1" i="1" dirty="0"/>
              <a:t>population variation </a:t>
            </a:r>
            <a:r>
              <a:rPr lang="en-US" dirty="0"/>
              <a:t>arise?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are the essential components of this </a:t>
            </a:r>
            <a:r>
              <a:rPr lang="en-US" b="1" i="1" dirty="0"/>
              <a:t>mechanistic pathway</a:t>
            </a:r>
            <a:r>
              <a:rPr lang="en-US" dirty="0"/>
              <a:t>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What are the non-essential components of this mechanistic pathway?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Where does this mechanistic pathway act?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How is this process </a:t>
            </a:r>
            <a:r>
              <a:rPr lang="en-US" b="1" i="1" dirty="0"/>
              <a:t>disrupted</a:t>
            </a:r>
            <a:r>
              <a:rPr lang="en-US" dirty="0"/>
              <a:t>? How effective are these disruptions?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Do disruptions or interventions have secondary effects on the system?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endParaRPr lang="en-US" dirty="0"/>
          </a:p>
          <a:p>
            <a:r>
              <a:rPr lang="en-US" dirty="0"/>
              <a:t>These aren’t necessarily the analytic problems ML naturally addresses</a:t>
            </a:r>
          </a:p>
          <a:p>
            <a:endParaRPr lang="en-US" dirty="0"/>
          </a:p>
          <a:p>
            <a:r>
              <a:rPr lang="en-US" dirty="0"/>
              <a:t>While not all biological applications of ML address mechanism directly, most of them are in the service of the elucidation of mechanism and disruption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163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parse canonical correlation analysis"/>
          <p:cNvSpPr>
            <a:spLocks noGrp="1"/>
          </p:cNvSpPr>
          <p:nvPr>
            <p:ph type="title"/>
          </p:nvPr>
        </p:nvSpPr>
        <p:spPr>
          <a:xfrm>
            <a:off x="1485900" y="6059"/>
            <a:ext cx="6172200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sz="2400" dirty="0"/>
              <a:t>Sparse canonical correlation analysis</a:t>
            </a:r>
          </a:p>
        </p:txBody>
      </p:sp>
      <p:sp>
        <p:nvSpPr>
          <p:cNvPr id="507" name="Modify latent factor model to consider two observations"/>
          <p:cNvSpPr/>
          <p:nvPr/>
        </p:nvSpPr>
        <p:spPr>
          <a:xfrm>
            <a:off x="1412297" y="738289"/>
            <a:ext cx="6319406" cy="31515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40000"/>
              </a:lnSpc>
              <a:defRPr sz="2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r>
              <a:rPr sz="1650" dirty="0"/>
              <a:t>Modify latent factor model to consider two observations</a:t>
            </a:r>
          </a:p>
        </p:txBody>
      </p:sp>
      <p:pic>
        <p:nvPicPr>
          <p:cNvPr id="508" name="Figure1_illustration-bcca.pdf" descr="Figure1_illustration-bcca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349" y="1243571"/>
            <a:ext cx="6557302" cy="37553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E4F9A-A5B2-6448-84D0-CE3B42E8B9DA}"/>
              </a:ext>
            </a:extLst>
          </p:cNvPr>
          <p:cNvSpPr txBox="1"/>
          <p:nvPr/>
        </p:nvSpPr>
        <p:spPr>
          <a:xfrm>
            <a:off x="7731703" y="4866504"/>
            <a:ext cx="1415770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en-US" sz="1350" i="1" dirty="0">
                <a:latin typeface="+mj-lt"/>
                <a:ea typeface="+mj-ea"/>
                <a:cs typeface="+mj-cs"/>
                <a:sym typeface="Avenir Roman"/>
              </a:rPr>
              <a:t>[Zhao et al. 2016]</a:t>
            </a:r>
          </a:p>
        </p:txBody>
      </p:sp>
    </p:spTree>
    <p:extLst>
      <p:ext uri="{BB962C8B-B14F-4D97-AF65-F5344CB8AC3E}">
        <p14:creationId xmlns:p14="http://schemas.microsoft.com/office/powerpoint/2010/main" val="22544218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FD174-1190-E443-8575-83780B8C5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20070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sz="2700" dirty="0"/>
              <a:t>Genotypes can affect tissue morphology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07F23-D110-C746-9DC9-7B84BC28E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6" t="13236" r="13064" b="55861"/>
          <a:stretch/>
        </p:blipFill>
        <p:spPr>
          <a:xfrm rot="16200000">
            <a:off x="5821596" y="1775600"/>
            <a:ext cx="2215754" cy="4200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63DF3-FA02-B749-91FA-5716CC900A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6" t="44166" r="13064" b="25376"/>
          <a:stretch/>
        </p:blipFill>
        <p:spPr>
          <a:xfrm rot="16200000">
            <a:off x="5781694" y="-276374"/>
            <a:ext cx="2215754" cy="4140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070BE4-5BF6-BB46-BBEE-BFD1F07C7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70" y="1169895"/>
            <a:ext cx="1604928" cy="120369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784FB-45D4-2E4D-9308-FCF2B2F6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5" y="3210486"/>
            <a:ext cx="1604928" cy="1203696"/>
          </a:xfrm>
          <a:prstGeom prst="rect">
            <a:avLst/>
          </a:prstGeom>
        </p:spPr>
      </p:pic>
      <p:sp>
        <p:nvSpPr>
          <p:cNvPr id="16" name="5-Point Star 15">
            <a:extLst>
              <a:ext uri="{FF2B5EF4-FFF2-40B4-BE49-F238E27FC236}">
                <a16:creationId xmlns:a16="http://schemas.microsoft.com/office/drawing/2014/main" id="{3FDD5779-049A-584E-AD7B-1BA7CC668165}"/>
              </a:ext>
            </a:extLst>
          </p:cNvPr>
          <p:cNvSpPr/>
          <p:nvPr/>
        </p:nvSpPr>
        <p:spPr>
          <a:xfrm>
            <a:off x="833812" y="3463127"/>
            <a:ext cx="252133" cy="231962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863641-D430-194C-9B0C-7A290354AD18}"/>
              </a:ext>
            </a:extLst>
          </p:cNvPr>
          <p:cNvCxnSpPr>
            <a:stCxn id="14" idx="3"/>
            <a:endCxn id="5" idx="0"/>
          </p:cNvCxnSpPr>
          <p:nvPr/>
        </p:nvCxnSpPr>
        <p:spPr>
          <a:xfrm>
            <a:off x="1789298" y="1771743"/>
            <a:ext cx="3030213" cy="2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3790117-9DCA-0741-9B5F-E9E5D7BC07E2}"/>
              </a:ext>
            </a:extLst>
          </p:cNvPr>
          <p:cNvCxnSpPr/>
          <p:nvPr/>
        </p:nvCxnSpPr>
        <p:spPr>
          <a:xfrm>
            <a:off x="1798937" y="3794376"/>
            <a:ext cx="3030213" cy="21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53AB67-F2FE-9742-A0C5-AB62B40D7FD0}"/>
              </a:ext>
            </a:extLst>
          </p:cNvPr>
          <p:cNvSpPr txBox="1"/>
          <p:nvPr/>
        </p:nvSpPr>
        <p:spPr>
          <a:xfrm>
            <a:off x="2603835" y="4549777"/>
            <a:ext cx="120257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[</a:t>
            </a:r>
            <a:r>
              <a:rPr lang="en-US" sz="1050" i="1" dirty="0" err="1"/>
              <a:t>Dym</a:t>
            </a:r>
            <a:r>
              <a:rPr lang="en-US" sz="1050" i="1" dirty="0"/>
              <a:t> et al. 2000]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9F94238-A2C4-0C47-9EC7-A362432E7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700" y="2988521"/>
            <a:ext cx="789344" cy="7893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495F16-7E20-1E42-BCD6-09FD0525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88" y="1238648"/>
            <a:ext cx="789344" cy="7893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4392B7F-D753-F04A-A0B6-43AEC0470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685" y="1510593"/>
            <a:ext cx="789344" cy="78934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603BC24-D2AC-374D-B147-7EBCC948A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264" y="3134897"/>
            <a:ext cx="789344" cy="78934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F8470F1-8B39-3A4C-B275-DF96CB810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052" y="3001291"/>
            <a:ext cx="789344" cy="7893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B6473CF-F285-5042-9AB0-22FB86C53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422" y="3010464"/>
            <a:ext cx="789344" cy="7893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3088519-13A9-9C49-BF0E-6D242051B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450" y="3794376"/>
            <a:ext cx="789344" cy="78934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82681C-8135-3545-829B-E57AECB4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984" y="3668068"/>
            <a:ext cx="789344" cy="7893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B787143-6662-4E46-8953-5AF225A4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827" y="3649784"/>
            <a:ext cx="789344" cy="7893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D31E8B-7B0A-804E-82DB-467C2ED0DED7}"/>
              </a:ext>
            </a:extLst>
          </p:cNvPr>
          <p:cNvSpPr txBox="1"/>
          <p:nvPr/>
        </p:nvSpPr>
        <p:spPr>
          <a:xfrm>
            <a:off x="6365024" y="4831883"/>
            <a:ext cx="285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[Ash, Darnell, Munroe et al. 2019]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6FAAA9-DB43-3745-A308-3A0F0337C331}"/>
              </a:ext>
            </a:extLst>
          </p:cNvPr>
          <p:cNvSpPr txBox="1"/>
          <p:nvPr/>
        </p:nvSpPr>
        <p:spPr>
          <a:xfrm>
            <a:off x="241872" y="586213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mutation on </a:t>
            </a:r>
            <a:r>
              <a:rPr lang="en-US" dirty="0" err="1"/>
              <a:t>chr</a:t>
            </a:r>
            <a:r>
              <a:rPr lang="en-US" dirty="0"/>
              <a:t> 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036495-9C38-3F47-9F77-83E9E5710E5E}"/>
              </a:ext>
            </a:extLst>
          </p:cNvPr>
          <p:cNvSpPr txBox="1"/>
          <p:nvPr/>
        </p:nvSpPr>
        <p:spPr>
          <a:xfrm>
            <a:off x="2252607" y="591292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Lactate Dehydrogenase 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45F4F-617B-7F44-AB70-D351F43D4815}"/>
              </a:ext>
            </a:extLst>
          </p:cNvPr>
          <p:cNvSpPr txBox="1"/>
          <p:nvPr/>
        </p:nvSpPr>
        <p:spPr>
          <a:xfrm>
            <a:off x="5566932" y="586214"/>
            <a:ext cx="2645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cells specific to colon</a:t>
            </a:r>
          </a:p>
        </p:txBody>
      </p:sp>
    </p:spTree>
    <p:extLst>
      <p:ext uri="{BB962C8B-B14F-4D97-AF65-F5344CB8AC3E}">
        <p14:creationId xmlns:p14="http://schemas.microsoft.com/office/powerpoint/2010/main" val="847251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artitioning sources of (co)variation"/>
          <p:cNvSpPr>
            <a:spLocks noGrp="1"/>
          </p:cNvSpPr>
          <p:nvPr>
            <p:ph type="title"/>
          </p:nvPr>
        </p:nvSpPr>
        <p:spPr>
          <a:xfrm>
            <a:off x="1485900" y="-3467"/>
            <a:ext cx="6257777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lang="en-US" sz="2400" dirty="0"/>
              <a:t>Part 2 summary</a:t>
            </a:r>
            <a:endParaRPr sz="2400" dirty="0"/>
          </a:p>
        </p:txBody>
      </p:sp>
      <p:sp>
        <p:nvSpPr>
          <p:cNvPr id="308" name="Let Y be a matrix of p gene expression levels from n samples…"/>
          <p:cNvSpPr/>
          <p:nvPr/>
        </p:nvSpPr>
        <p:spPr>
          <a:xfrm>
            <a:off x="582560" y="787976"/>
            <a:ext cx="8359217" cy="344626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Unsupervised learning can be used for discovery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Partition variation in data – heterogeneous sources of variation 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Interpret that variation – give it a name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Develop a hypothesis and test that hypothesis</a:t>
            </a:r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endParaRPr lang="en-US" sz="1800" dirty="0"/>
          </a:p>
          <a:p>
            <a:pPr marL="165434" indent="-165434">
              <a:lnSpc>
                <a:spcPct val="140000"/>
              </a:lnSpc>
              <a:buSzPct val="100000"/>
              <a:buChar char="•"/>
              <a:defRPr sz="2200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lang="en-US" sz="1800" dirty="0"/>
              <a:t>Partition might need to be high dimensional</a:t>
            </a:r>
            <a:endParaRPr sz="1500" dirty="0"/>
          </a:p>
        </p:txBody>
      </p:sp>
      <p:pic>
        <p:nvPicPr>
          <p:cNvPr id="38" name="image28.png" descr="image28.png">
            <a:extLst>
              <a:ext uri="{FF2B5EF4-FFF2-40B4-BE49-F238E27FC236}">
                <a16:creationId xmlns:a16="http://schemas.microsoft.com/office/drawing/2014/main" id="{7C70713A-B6E0-0B43-81F7-5712CDA35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667" y="2049276"/>
            <a:ext cx="3148050" cy="29720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556723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9100" y="1741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i="1" dirty="0"/>
              <a:t>Part 3: Decision-making and patient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38066A8-11A2-E34E-91CE-899A3F739D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051"/>
          <a:stretch/>
        </p:blipFill>
        <p:spPr>
          <a:xfrm>
            <a:off x="18882" y="1571199"/>
            <a:ext cx="4530494" cy="2965805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2C49AEE-61DB-AC41-A292-53CF03865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949"/>
          <a:stretch/>
        </p:blipFill>
        <p:spPr>
          <a:xfrm>
            <a:off x="4603900" y="1581377"/>
            <a:ext cx="4518844" cy="308525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91B9FDFB-3F6F-8548-AB17-D25A32ABA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478"/>
          <a:stretch/>
        </p:blipFill>
        <p:spPr>
          <a:xfrm>
            <a:off x="18882" y="4514227"/>
            <a:ext cx="4518844" cy="152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75D192-427F-B74A-AD95-FF3CB5D751B1}"/>
              </a:ext>
            </a:extLst>
          </p:cNvPr>
          <p:cNvSpPr txBox="1"/>
          <p:nvPr/>
        </p:nvSpPr>
        <p:spPr>
          <a:xfrm>
            <a:off x="311965" y="940558"/>
            <a:ext cx="869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Precision medicine</a:t>
            </a:r>
            <a:r>
              <a:rPr lang="en-US" dirty="0"/>
              <a:t>: clinical decision-making driven by characteristics of patient and disease</a:t>
            </a:r>
          </a:p>
        </p:txBody>
      </p:sp>
    </p:spTree>
    <p:extLst>
      <p:ext uri="{BB962C8B-B14F-4D97-AF65-F5344CB8AC3E}">
        <p14:creationId xmlns:p14="http://schemas.microsoft.com/office/powerpoint/2010/main" val="1731352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Hospital patient data: </a:t>
            </a:r>
            <a:r>
              <a:rPr lang="en-US" sz="2400" dirty="0" err="1"/>
              <a:t>UPenn</a:t>
            </a:r>
            <a:r>
              <a:rPr lang="en-US" sz="2400" dirty="0"/>
              <a:t> Hospitals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31D0-2B32-7348-89B7-685F62FF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29" y="715322"/>
            <a:ext cx="6942668" cy="44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289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452"/>
            <a:ext cx="7886700" cy="9941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200" dirty="0"/>
              <a:t>Opportunities for AI in precision medicine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DEA190-516B-4321-A12F-158051F327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0121" y="1148315"/>
          <a:ext cx="8750595" cy="3827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72165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Challenges of precision medicine for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3" y="967441"/>
            <a:ext cx="8686801" cy="4048696"/>
          </a:xfrm>
        </p:spPr>
        <p:txBody>
          <a:bodyPr>
            <a:normAutofit fontScale="92500"/>
          </a:bodyPr>
          <a:lstStyle/>
          <a:p>
            <a:r>
              <a:rPr lang="en-US" sz="1800" dirty="0"/>
              <a:t>Missing, sparse, unlabeled, unstructured, heterogeneous, longitudinal, niche data</a:t>
            </a:r>
          </a:p>
          <a:p>
            <a:endParaRPr lang="en-US" sz="1800" dirty="0"/>
          </a:p>
          <a:p>
            <a:r>
              <a:rPr lang="en-US" sz="1800" dirty="0"/>
              <a:t>Communication between clinicians, patients, and machine </a:t>
            </a:r>
            <a:r>
              <a:rPr lang="en-US" sz="1800" dirty="0" err="1"/>
              <a:t>learnists</a:t>
            </a:r>
            <a:r>
              <a:rPr lang="en-US" sz="1800" dirty="0"/>
              <a:t>/ML tools is poor</a:t>
            </a:r>
          </a:p>
          <a:p>
            <a:endParaRPr lang="en-US" sz="1800" dirty="0"/>
          </a:p>
          <a:p>
            <a:r>
              <a:rPr lang="en-US" sz="1800" dirty="0"/>
              <a:t>We do not have the tools or metrics to determine that AI is improving medicine</a:t>
            </a:r>
          </a:p>
          <a:p>
            <a:endParaRPr lang="en-US" sz="1800" dirty="0"/>
          </a:p>
          <a:p>
            <a:r>
              <a:rPr lang="en-US" sz="1800" dirty="0"/>
              <a:t>Ethics, biases, and legal responsibilities of healthcare mistakes are unknown</a:t>
            </a:r>
          </a:p>
          <a:p>
            <a:endParaRPr lang="en-US" sz="1800" dirty="0"/>
          </a:p>
          <a:p>
            <a:r>
              <a:rPr lang="en-US" sz="1800" dirty="0"/>
              <a:t>Hype around AI for precision medicine has lead to sloppy, overvalued ML tools, mistrust</a:t>
            </a:r>
          </a:p>
          <a:p>
            <a:endParaRPr lang="en-US" sz="1800" dirty="0"/>
          </a:p>
          <a:p>
            <a:r>
              <a:rPr lang="en-US" sz="1800" dirty="0"/>
              <a:t>Not clear yet what our role in the space of aiding precision medicine is…?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5099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736"/>
            <a:ext cx="8229600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Many lessons to be learned in this area…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6481"/>
            <a:ext cx="8229600" cy="33944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cannot model every patient covariate</a:t>
            </a:r>
          </a:p>
          <a:p>
            <a:endParaRPr lang="en-US" dirty="0"/>
          </a:p>
          <a:p>
            <a:r>
              <a:rPr lang="en-US" dirty="0"/>
              <a:t>Statistics in medical data often have heavy tails – </a:t>
            </a:r>
            <a:r>
              <a:rPr lang="en-US" i="1" dirty="0"/>
              <a:t>outliers are important</a:t>
            </a:r>
          </a:p>
          <a:p>
            <a:endParaRPr lang="en-US" dirty="0"/>
          </a:p>
          <a:p>
            <a:r>
              <a:rPr lang="en-US" dirty="0"/>
              <a:t>Model patients well, not only clinicians and clinical decisions</a:t>
            </a:r>
          </a:p>
          <a:p>
            <a:endParaRPr lang="en-US" dirty="0"/>
          </a:p>
          <a:p>
            <a:r>
              <a:rPr lang="en-US" dirty="0"/>
              <a:t>Evaluating learned policies is nearly impossible</a:t>
            </a:r>
          </a:p>
          <a:p>
            <a:endParaRPr lang="en-US" dirty="0"/>
          </a:p>
          <a:p>
            <a:r>
              <a:rPr lang="en-US" dirty="0"/>
              <a:t>Build methods to focus clinicians and screen patients, not replace MDs</a:t>
            </a:r>
          </a:p>
          <a:p>
            <a:endParaRPr lang="en-US" dirty="0"/>
          </a:p>
          <a:p>
            <a:r>
              <a:rPr lang="en-US" dirty="0"/>
              <a:t>Doctors aren’t stupid and AI isn’t magic</a:t>
            </a:r>
          </a:p>
        </p:txBody>
      </p:sp>
    </p:spTree>
    <p:extLst>
      <p:ext uri="{BB962C8B-B14F-4D97-AF65-F5344CB8AC3E}">
        <p14:creationId xmlns:p14="http://schemas.microsoft.com/office/powerpoint/2010/main" val="879782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First, build a model of patient state…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7394" y="822250"/>
            <a:ext cx="4475181" cy="3970319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We model 4 vital signs and 20 lab results that are most common;</a:t>
            </a:r>
          </a:p>
          <a:p>
            <a:endParaRPr lang="en-US" sz="1800" dirty="0"/>
          </a:p>
          <a:p>
            <a:r>
              <a:rPr lang="en-US" sz="1800" dirty="0"/>
              <a:t>Many covariates we did not model;</a:t>
            </a:r>
          </a:p>
          <a:p>
            <a:endParaRPr lang="en-US" sz="1800" dirty="0"/>
          </a:p>
          <a:p>
            <a:r>
              <a:rPr lang="en-US" sz="1800" dirty="0"/>
              <a:t>Summarizing </a:t>
            </a:r>
            <a:r>
              <a:rPr lang="en-US" sz="1800" i="1" dirty="0"/>
              <a:t>overall patient state</a:t>
            </a:r>
            <a:r>
              <a:rPr lang="en-US" sz="1800" dirty="0"/>
              <a:t>, </a:t>
            </a:r>
            <a:r>
              <a:rPr lang="en-US" sz="1800" i="1" dirty="0"/>
              <a:t>urgency of care </a:t>
            </a:r>
            <a:r>
              <a:rPr lang="en-US" sz="1800" dirty="0"/>
              <a:t>is important when considering outcome;</a:t>
            </a:r>
          </a:p>
          <a:p>
            <a:endParaRPr lang="en-US" sz="1800" dirty="0"/>
          </a:p>
          <a:p>
            <a:r>
              <a:rPr lang="en-US" sz="1800" dirty="0"/>
              <a:t>Reinforcement learning approaches can use estimates of patient state from this model to inform </a:t>
            </a:r>
            <a:r>
              <a:rPr lang="en-US" sz="1800" i="1" dirty="0"/>
              <a:t>clinical decision-making.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38066A8-11A2-E34E-91CE-899A3F739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4" y="726553"/>
            <a:ext cx="4188835" cy="43588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B2302-A7CE-D94A-8445-03BB53CC244B}"/>
              </a:ext>
            </a:extLst>
          </p:cNvPr>
          <p:cNvSpPr txBox="1"/>
          <p:nvPr/>
        </p:nvSpPr>
        <p:spPr>
          <a:xfrm>
            <a:off x="7272670" y="4818068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</p:spTree>
    <p:extLst>
      <p:ext uri="{BB962C8B-B14F-4D97-AF65-F5344CB8AC3E}">
        <p14:creationId xmlns:p14="http://schemas.microsoft.com/office/powerpoint/2010/main" val="3446049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305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Modeling patient state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051293"/>
            <a:ext cx="8229600" cy="3761026"/>
          </a:xfrm>
        </p:spPr>
        <p:txBody>
          <a:bodyPr>
            <a:normAutofit/>
          </a:bodyPr>
          <a:lstStyle/>
          <a:p>
            <a:r>
              <a:rPr lang="en-US" sz="1700" dirty="0"/>
              <a:t>Patient measurements are sparse, irregularly sampled, and noisy</a:t>
            </a:r>
          </a:p>
          <a:p>
            <a:pPr lvl="1"/>
            <a:r>
              <a:rPr lang="en-US" sz="1500" dirty="0"/>
              <a:t>Typical approach: impute using “sample-and-hold”</a:t>
            </a:r>
          </a:p>
          <a:p>
            <a:endParaRPr lang="en-US" sz="1700" dirty="0"/>
          </a:p>
          <a:p>
            <a:r>
              <a:rPr lang="en-US" sz="1700" i="1" dirty="0"/>
              <a:t>Multi-output Gaussian processes:</a:t>
            </a:r>
            <a:r>
              <a:rPr lang="en-US" sz="1700" dirty="0"/>
              <a:t> jointly model vitals, labs by estimating covariance within &amp; between covariates </a:t>
            </a:r>
            <a:r>
              <a:rPr lang="en-US" sz="1500" i="1" dirty="0"/>
              <a:t>[</a:t>
            </a:r>
            <a:r>
              <a:rPr lang="en-US" sz="1500" i="1" dirty="0" err="1"/>
              <a:t>Futoma</a:t>
            </a:r>
            <a:r>
              <a:rPr lang="en-US" sz="1500" i="1" dirty="0"/>
              <a:t> et al. 2017; Soleimani et al. 2018]</a:t>
            </a:r>
            <a:endParaRPr lang="en-US" sz="1700" i="1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r>
              <a:rPr lang="en-US" sz="1700" dirty="0"/>
              <a:t>We set </a:t>
            </a:r>
            <a:r>
              <a:rPr lang="en-US" sz="1700" i="1" dirty="0"/>
              <a:t>m(t) = 0 </a:t>
            </a:r>
            <a:r>
              <a:rPr lang="en-US" sz="1700" dirty="0"/>
              <a:t>and </a:t>
            </a:r>
            <a:r>
              <a:rPr lang="en-US" sz="1700" i="1" dirty="0"/>
              <a:t>k(</a:t>
            </a:r>
            <a:r>
              <a:rPr lang="en-US" sz="1700" i="1" dirty="0" err="1"/>
              <a:t>t,t</a:t>
            </a:r>
            <a:r>
              <a:rPr lang="en-US" sz="1700" i="1" dirty="0"/>
              <a:t>’)</a:t>
            </a:r>
            <a:r>
              <a:rPr lang="en-US" sz="1700" dirty="0"/>
              <a:t> as a kernel in the linear </a:t>
            </a:r>
            <a:r>
              <a:rPr lang="en-US" sz="1700" dirty="0" err="1"/>
              <a:t>coregionalization</a:t>
            </a:r>
            <a:r>
              <a:rPr lang="en-US" sz="1700" dirty="0"/>
              <a:t> model with a spectral kernel as the basis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41" y="2834641"/>
            <a:ext cx="3217310" cy="4396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699" y="3466074"/>
            <a:ext cx="1572134" cy="3483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64680" y="4812319"/>
            <a:ext cx="3505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[Cheng et al. 2019; Feinberg et al. 2017]</a:t>
            </a:r>
          </a:p>
        </p:txBody>
      </p:sp>
    </p:spTree>
    <p:extLst>
      <p:ext uri="{BB962C8B-B14F-4D97-AF65-F5344CB8AC3E}">
        <p14:creationId xmlns:p14="http://schemas.microsoft.com/office/powerpoint/2010/main" val="36630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42803"/>
            <a:ext cx="8520600" cy="572700"/>
          </a:xfrm>
        </p:spPr>
        <p:txBody>
          <a:bodyPr/>
          <a:lstStyle/>
          <a:p>
            <a:pPr algn="ctr"/>
            <a:r>
              <a:rPr lang="en-US" dirty="0"/>
              <a:t>DNA to RNA to protein</a:t>
            </a:r>
          </a:p>
        </p:txBody>
      </p:sp>
      <p:pic>
        <p:nvPicPr>
          <p:cNvPr id="4" name="Picture 3" descr="genotype_wikimedia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t="5066" r="80787" b="27538"/>
          <a:stretch/>
        </p:blipFill>
        <p:spPr>
          <a:xfrm>
            <a:off x="361950" y="1206501"/>
            <a:ext cx="1418167" cy="3238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7014" y="4814333"/>
            <a:ext cx="2176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[Wikimedia, Wikipedia]</a:t>
            </a:r>
          </a:p>
        </p:txBody>
      </p:sp>
      <p:pic>
        <p:nvPicPr>
          <p:cNvPr id="6" name="Picture 5" descr="Hemoglobin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42" y="1682752"/>
            <a:ext cx="2475513" cy="2286000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4" idx="3"/>
          </p:cNvCxnSpPr>
          <p:nvPr/>
        </p:nvCxnSpPr>
        <p:spPr>
          <a:xfrm flipV="1">
            <a:off x="1780117" y="2804583"/>
            <a:ext cx="4134496" cy="21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RNA-Phe_yeast_1ehz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96" y="1390982"/>
            <a:ext cx="3013297" cy="297993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0530" y="2995077"/>
            <a:ext cx="1344083" cy="15663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526288" y="2983410"/>
            <a:ext cx="11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5708" y="2983410"/>
            <a:ext cx="138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6750" y="4445001"/>
            <a:ext cx="6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50117" y="4445001"/>
            <a:ext cx="59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7398" y="4445001"/>
            <a:ext cx="87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</a:t>
            </a:r>
          </a:p>
        </p:txBody>
      </p:sp>
    </p:spTree>
    <p:extLst>
      <p:ext uri="{BB962C8B-B14F-4D97-AF65-F5344CB8AC3E}">
        <p14:creationId xmlns:p14="http://schemas.microsoft.com/office/powerpoint/2010/main" val="1229724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190049"/>
            <a:ext cx="8520600" cy="5727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Mixture of spectral kernels</a:t>
            </a:r>
          </a:p>
        </p:txBody>
      </p:sp>
      <p:pic>
        <p:nvPicPr>
          <p:cNvPr id="4" name="Picture 3" descr="SM_clustering_discre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921" y="1063229"/>
            <a:ext cx="4763386" cy="351437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40892" y="1736940"/>
            <a:ext cx="2583893" cy="638987"/>
            <a:chOff x="4797782" y="1587575"/>
            <a:chExt cx="2683110" cy="638987"/>
          </a:xfrm>
        </p:grpSpPr>
        <p:pic>
          <p:nvPicPr>
            <p:cNvPr id="5" name="Picture 4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2" r="64191"/>
            <a:stretch/>
          </p:blipFill>
          <p:spPr>
            <a:xfrm>
              <a:off x="4797782" y="1587575"/>
              <a:ext cx="2683110" cy="638987"/>
            </a:xfrm>
            <a:prstGeom prst="rect">
              <a:avLst/>
            </a:prstGeom>
          </p:spPr>
        </p:pic>
        <p:pic>
          <p:nvPicPr>
            <p:cNvPr id="6" name="Picture 5" descr="latex-image-1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171" r="90854" b="58751"/>
            <a:stretch/>
          </p:blipFill>
          <p:spPr>
            <a:xfrm>
              <a:off x="4944733" y="1746333"/>
              <a:ext cx="685291" cy="317517"/>
            </a:xfrm>
            <a:prstGeom prst="rect">
              <a:avLst/>
            </a:prstGeom>
          </p:spPr>
        </p:pic>
      </p:grpSp>
      <p:pic>
        <p:nvPicPr>
          <p:cNvPr id="7" name="Picture 6" descr="latex-image-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64"/>
          <a:stretch/>
        </p:blipFill>
        <p:spPr>
          <a:xfrm>
            <a:off x="362544" y="2795311"/>
            <a:ext cx="4615762" cy="935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6807" y="4804946"/>
            <a:ext cx="1807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[Cheng et al. 2017]</a:t>
            </a:r>
          </a:p>
        </p:txBody>
      </p:sp>
    </p:spTree>
    <p:extLst>
      <p:ext uri="{BB962C8B-B14F-4D97-AF65-F5344CB8AC3E}">
        <p14:creationId xmlns:p14="http://schemas.microsoft.com/office/powerpoint/2010/main" val="18949688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344" y="47227"/>
            <a:ext cx="8657060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Neoplasm patients, estimated </a:t>
            </a:r>
            <a:r>
              <a:rPr lang="en-US" sz="2400" dirty="0" err="1"/>
              <a:t>MedGP</a:t>
            </a:r>
            <a:r>
              <a:rPr lang="en-US" sz="2400" dirty="0"/>
              <a:t> kernel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9213" y="4794012"/>
            <a:ext cx="1807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[Cheng et al. 2017]</a:t>
            </a:r>
          </a:p>
        </p:txBody>
      </p:sp>
      <p:pic>
        <p:nvPicPr>
          <p:cNvPr id="5" name="Picture 4" descr="neoplasms_p0_s-1_kernel_clust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2" y="710856"/>
            <a:ext cx="8743592" cy="437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794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344" y="47227"/>
            <a:ext cx="8657060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Septic patients, estimated </a:t>
            </a:r>
            <a:r>
              <a:rPr lang="en-US" sz="2400" dirty="0" err="1"/>
              <a:t>MedGP</a:t>
            </a:r>
            <a:r>
              <a:rPr lang="en-US" sz="2400" dirty="0"/>
              <a:t> kernel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D54D7F-DC14-0A47-BBBC-F7843A9BF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759818"/>
            <a:ext cx="5657051" cy="4372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97615" y="4804946"/>
            <a:ext cx="1807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[Cheng et al. 2017]</a:t>
            </a:r>
          </a:p>
        </p:txBody>
      </p:sp>
    </p:spTree>
    <p:extLst>
      <p:ext uri="{BB962C8B-B14F-4D97-AF65-F5344CB8AC3E}">
        <p14:creationId xmlns:p14="http://schemas.microsoft.com/office/powerpoint/2010/main" val="2117878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27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Estimates of patient state with </a:t>
            </a:r>
            <a:r>
              <a:rPr lang="en-US" sz="2400" dirty="0" err="1"/>
              <a:t>MedGP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7301625" y="4846764"/>
            <a:ext cx="1807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[Cheng et al. 2017]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503"/>
            <a:ext cx="9144000" cy="400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793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But patient data are more complicated than GPs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031D0-2B32-7348-89B7-685F62FF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29" y="715322"/>
            <a:ext cx="6942668" cy="442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79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Improve patient model: response to interventions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BD1A-E163-414A-8F69-D350C9621B3D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6B0660-2F33-6145-8ACF-6B5B5BB8A3E5}"/>
              </a:ext>
            </a:extLst>
          </p:cNvPr>
          <p:cNvSpPr txBox="1">
            <a:spLocks/>
          </p:cNvSpPr>
          <p:nvPr/>
        </p:nvSpPr>
        <p:spPr>
          <a:xfrm>
            <a:off x="457200" y="986042"/>
            <a:ext cx="8229600" cy="3908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Clinical interventions are meant to positively impact patient state:</a:t>
            </a:r>
          </a:p>
          <a:p>
            <a:pPr lvl="1"/>
            <a:r>
              <a:rPr lang="en-US" sz="1400" dirty="0"/>
              <a:t>Sedatives will reduce respiratory rate, heart rate</a:t>
            </a:r>
          </a:p>
          <a:p>
            <a:pPr lvl="1"/>
            <a:r>
              <a:rPr lang="en-US" sz="1400" dirty="0"/>
              <a:t>Antibiotics will reduce white blood cell count</a:t>
            </a:r>
          </a:p>
          <a:p>
            <a:pPr lvl="1"/>
            <a:endParaRPr lang="en-US" sz="1200" dirty="0"/>
          </a:p>
          <a:p>
            <a:r>
              <a:rPr lang="en-US" sz="1600" dirty="0"/>
              <a:t>These intervention responses are not modeled well by a Gaussian process, which assumes smoothness of physiological state of patient</a:t>
            </a:r>
          </a:p>
          <a:p>
            <a:endParaRPr lang="en-US" sz="1600" dirty="0"/>
          </a:p>
          <a:p>
            <a:r>
              <a:rPr lang="en-US" sz="1600" dirty="0"/>
              <a:t>Model of how each patient will respond to each intervention at each dosage will allow better clinical decision making; can be incorporated into RL methods</a:t>
            </a:r>
          </a:p>
          <a:p>
            <a:endParaRPr lang="en-US" sz="1600" dirty="0"/>
          </a:p>
          <a:p>
            <a:r>
              <a:rPr lang="en-US" sz="1600" dirty="0"/>
              <a:t>Extend “baseline” stationary model with latent force model, which estimates a push of specific covariates away from baseline model, and a return to baseline</a:t>
            </a:r>
          </a:p>
          <a:p>
            <a:endParaRPr lang="en-US" sz="1600" dirty="0"/>
          </a:p>
          <a:p>
            <a:r>
              <a:rPr lang="en-US" sz="1600" dirty="0"/>
              <a:t>“causality” and “counterfactuals” </a:t>
            </a:r>
            <a:r>
              <a:rPr lang="en-US" sz="1600" i="1" dirty="0"/>
              <a:t>[</a:t>
            </a:r>
            <a:r>
              <a:rPr lang="en-US" sz="1600" i="1" dirty="0" err="1"/>
              <a:t>Schulam</a:t>
            </a:r>
            <a:r>
              <a:rPr lang="en-US" sz="1600" i="1" dirty="0"/>
              <a:t> &amp; Saria 2017]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1108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Latent force models for response to three drugs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6042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BD1A-E163-414A-8F69-D350C9621B3D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B6B0660-2F33-6145-8ACF-6B5B5BB8A3E5}"/>
              </a:ext>
            </a:extLst>
          </p:cNvPr>
          <p:cNvSpPr txBox="1">
            <a:spLocks/>
          </p:cNvSpPr>
          <p:nvPr/>
        </p:nvSpPr>
        <p:spPr>
          <a:xfrm>
            <a:off x="457200" y="986042"/>
            <a:ext cx="8229600" cy="3908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Heparin and warfarin are blood thinners, affect ability to form blood clots</a:t>
            </a:r>
          </a:p>
          <a:p>
            <a:pPr lvl="1"/>
            <a:r>
              <a:rPr lang="en-US" sz="1800" dirty="0"/>
              <a:t>PTT: partial thromboplastin time</a:t>
            </a:r>
          </a:p>
          <a:p>
            <a:pPr lvl="1"/>
            <a:r>
              <a:rPr lang="en-US" sz="1800" dirty="0"/>
              <a:t>INR: International normalized ratio</a:t>
            </a:r>
          </a:p>
          <a:p>
            <a:endParaRPr lang="en-US" sz="2000" dirty="0"/>
          </a:p>
          <a:p>
            <a:r>
              <a:rPr lang="en-US" sz="1800" dirty="0"/>
              <a:t>Metoprolol is a is a beta-blocker used to reduce blood pressure</a:t>
            </a:r>
          </a:p>
          <a:p>
            <a:pPr lvl="1"/>
            <a:r>
              <a:rPr lang="en-US" sz="1800" dirty="0"/>
              <a:t>SBP is systolic blood pressure</a:t>
            </a:r>
          </a:p>
          <a:p>
            <a:pPr lvl="1"/>
            <a:r>
              <a:rPr lang="en-US" sz="1800" dirty="0"/>
              <a:t>HR is heart rate</a:t>
            </a:r>
          </a:p>
          <a:p>
            <a:endParaRPr lang="en-US" sz="2000" dirty="0"/>
          </a:p>
          <a:p>
            <a:endParaRPr lang="en-US" sz="2000" dirty="0"/>
          </a:p>
          <a:p>
            <a:pPr lvl="1"/>
            <a:endParaRPr lang="en-US" sz="1200" dirty="0"/>
          </a:p>
          <a:p>
            <a:pPr lvl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1060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Latent force models: heparin for PTT and INR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BD1A-E163-414A-8F69-D350C9621B3D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ECE76A-1629-0E42-886F-13487D35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90" y="760042"/>
            <a:ext cx="5699546" cy="43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9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Latent force models: metoprolol for systolic BP and HR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BD1A-E163-414A-8F69-D350C9621B3D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F7EF7-6CB5-C547-98D7-66805D1CA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58" y="800100"/>
            <a:ext cx="579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46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53" y="67750"/>
            <a:ext cx="8821783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Reinforcement learning: Mechanical ventilation in the ICU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1176" y="1063230"/>
            <a:ext cx="3905624" cy="3930801"/>
          </a:xfrm>
        </p:spPr>
        <p:txBody>
          <a:bodyPr>
            <a:normAutofit fontScale="77500" lnSpcReduction="20000"/>
          </a:bodyPr>
          <a:lstStyle/>
          <a:p>
            <a:r>
              <a:rPr lang="en-US" sz="2200" i="1" dirty="0"/>
              <a:t>Invasive mechanical ventilation </a:t>
            </a:r>
            <a:r>
              <a:rPr lang="en-US" sz="2200" dirty="0"/>
              <a:t>uses mechanical means to assist spontaneous breathing through penetration of mouth or skin.</a:t>
            </a:r>
          </a:p>
          <a:p>
            <a:endParaRPr lang="en-US" sz="2200" dirty="0"/>
          </a:p>
          <a:p>
            <a:r>
              <a:rPr lang="en-US" sz="2200" dirty="0"/>
              <a:t>At any given hour, 40% of ICU patients are ventilated</a:t>
            </a:r>
          </a:p>
          <a:p>
            <a:endParaRPr lang="en-US" sz="2200" dirty="0"/>
          </a:p>
          <a:p>
            <a:r>
              <a:rPr lang="en-US" sz="2200" dirty="0"/>
              <a:t>Typically coupled with sedation to maintain comfort and stability</a:t>
            </a:r>
          </a:p>
          <a:p>
            <a:endParaRPr lang="en-US" sz="2200" dirty="0"/>
          </a:p>
          <a:p>
            <a:r>
              <a:rPr lang="en-US" sz="2200" dirty="0"/>
              <a:t>Need for mechanical ventilation arises from diverse conditions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DB403-B58C-5044-86F3-F7F350825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82"/>
          <a:stretch/>
        </p:blipFill>
        <p:spPr>
          <a:xfrm>
            <a:off x="383347" y="1389905"/>
            <a:ext cx="4397829" cy="31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5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85" y="91204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Deoxyribonucleic Acid (DNA)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28650" y="1379172"/>
            <a:ext cx="8250656" cy="7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996696" y="1399032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1" name="Rectangle 70"/>
          <p:cNvSpPr/>
          <p:nvPr/>
        </p:nvSpPr>
        <p:spPr>
          <a:xfrm>
            <a:off x="2379726" y="1392888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ectangle 71"/>
          <p:cNvSpPr/>
          <p:nvPr/>
        </p:nvSpPr>
        <p:spPr>
          <a:xfrm>
            <a:off x="3611880" y="1379172"/>
            <a:ext cx="740664" cy="102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 72"/>
          <p:cNvSpPr/>
          <p:nvPr/>
        </p:nvSpPr>
        <p:spPr>
          <a:xfrm>
            <a:off x="6387084" y="1328808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ectangle 73"/>
          <p:cNvSpPr/>
          <p:nvPr/>
        </p:nvSpPr>
        <p:spPr>
          <a:xfrm>
            <a:off x="7035165" y="1339199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TextBox 2"/>
          <p:cNvSpPr txBox="1"/>
          <p:nvPr/>
        </p:nvSpPr>
        <p:spPr>
          <a:xfrm>
            <a:off x="-41485" y="124374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sp>
        <p:nvSpPr>
          <p:cNvPr id="4" name="Rectangle 3"/>
          <p:cNvSpPr/>
          <p:nvPr/>
        </p:nvSpPr>
        <p:spPr>
          <a:xfrm>
            <a:off x="9021" y="1060704"/>
            <a:ext cx="9132694" cy="758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" name="Content Placeholder 2"/>
          <p:cNvSpPr>
            <a:spLocks noGrp="1"/>
          </p:cNvSpPr>
          <p:nvPr>
            <p:ph idx="1"/>
          </p:nvPr>
        </p:nvSpPr>
        <p:spPr>
          <a:xfrm>
            <a:off x="1075911" y="1930040"/>
            <a:ext cx="7233203" cy="2860969"/>
          </a:xfrm>
        </p:spPr>
        <p:txBody>
          <a:bodyPr/>
          <a:lstStyle/>
          <a:p>
            <a:r>
              <a:rPr lang="en-US" dirty="0"/>
              <a:t>Four characters (</a:t>
            </a:r>
            <a:r>
              <a:rPr lang="en-US" i="1" dirty="0"/>
              <a:t>bases, nucleotides</a:t>
            </a:r>
            <a:r>
              <a:rPr lang="en-US" dirty="0"/>
              <a:t>): A, C, G, and T </a:t>
            </a:r>
          </a:p>
          <a:p>
            <a:endParaRPr lang="en-US" dirty="0"/>
          </a:p>
          <a:p>
            <a:r>
              <a:rPr lang="en-US" dirty="0"/>
              <a:t>In humans: </a:t>
            </a:r>
          </a:p>
          <a:p>
            <a:pPr lvl="1"/>
            <a:r>
              <a:rPr lang="en-US" dirty="0"/>
              <a:t>22 autosomal chromosomes, two pairs (one from mother, one from father)</a:t>
            </a:r>
          </a:p>
          <a:p>
            <a:pPr lvl="1"/>
            <a:r>
              <a:rPr lang="en-US" dirty="0"/>
              <a:t>X X (female), X Y (male)</a:t>
            </a:r>
          </a:p>
          <a:p>
            <a:pPr lvl="1"/>
            <a:r>
              <a:rPr lang="en-US" dirty="0"/>
              <a:t>Mitochondrial DNA (mother)</a:t>
            </a:r>
          </a:p>
          <a:p>
            <a:pPr lvl="1"/>
            <a:endParaRPr lang="en-US" dirty="0"/>
          </a:p>
          <a:p>
            <a:r>
              <a:rPr lang="en-US" dirty="0"/>
              <a:t>3 billion bases; ~20,000 protein-coding genes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20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7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Weaning patients from ventilators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1176" y="1063230"/>
            <a:ext cx="4054480" cy="3678891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Premature weaning can lead to higher rates of reintubation</a:t>
            </a:r>
          </a:p>
          <a:p>
            <a:r>
              <a:rPr lang="en-US" sz="2200" dirty="0"/>
              <a:t>Delayed weaning can lead to over-sedation, delirium, infection</a:t>
            </a:r>
          </a:p>
          <a:p>
            <a:endParaRPr lang="en-US" sz="2200" dirty="0"/>
          </a:p>
          <a:p>
            <a:r>
              <a:rPr lang="en-US" sz="2200" i="1" dirty="0"/>
              <a:t>Our goal</a:t>
            </a:r>
            <a:r>
              <a:rPr lang="en-US" sz="2200" dirty="0"/>
              <a:t>: clinician-in-the-loop decision support tool 	</a:t>
            </a:r>
          </a:p>
          <a:p>
            <a:pPr lvl="1"/>
            <a:r>
              <a:rPr lang="en-US" sz="1800" dirty="0"/>
              <a:t>Alert caregivers when patient is ready for weaning;</a:t>
            </a:r>
          </a:p>
          <a:p>
            <a:pPr lvl="1"/>
            <a:r>
              <a:rPr lang="en-US" sz="1800" dirty="0"/>
              <a:t>Recommend ventilation settings and sedation for ventilated patient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DB403-B58C-5044-86F3-F7F3508257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82"/>
          <a:stretch/>
        </p:blipFill>
        <p:spPr>
          <a:xfrm>
            <a:off x="383347" y="1389905"/>
            <a:ext cx="4397829" cy="31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276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5682"/>
            <a:ext cx="8512629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Reinforcement learning: Ventilator removal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F7C50-4AB3-E14E-A896-CA6ABF78E57D}"/>
              </a:ext>
            </a:extLst>
          </p:cNvPr>
          <p:cNvSpPr txBox="1"/>
          <p:nvPr/>
        </p:nvSpPr>
        <p:spPr>
          <a:xfrm>
            <a:off x="403105" y="3044924"/>
            <a:ext cx="35958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want to penalize: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prolonged ventilation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vitals exceeding desired ranges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sharp changes in vitals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failed spontaneous breathing trials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err="1"/>
              <a:t>reintubation</a:t>
            </a:r>
            <a:r>
              <a:rPr lang="en-US" sz="1600" dirty="0"/>
              <a:t> within ICU admission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59FB170-0C57-5E4B-80D5-B401FB929FA8}"/>
              </a:ext>
            </a:extLst>
          </p:cNvPr>
          <p:cNvSpPr txBox="1">
            <a:spLocks/>
          </p:cNvSpPr>
          <p:nvPr/>
        </p:nvSpPr>
        <p:spPr>
          <a:xfrm>
            <a:off x="403105" y="684570"/>
            <a:ext cx="8229600" cy="2024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A Markov decision process (MDP) is defined by</a:t>
            </a:r>
          </a:p>
          <a:p>
            <a:r>
              <a:rPr lang="en-US" sz="1600" b="1" dirty="0"/>
              <a:t>State variables </a:t>
            </a:r>
            <a:r>
              <a:rPr lang="en-US" sz="1600" i="1" dirty="0" err="1"/>
              <a:t>s</a:t>
            </a:r>
            <a:r>
              <a:rPr lang="en-US" sz="1600" i="1" baseline="-25000" dirty="0" err="1"/>
              <a:t>t</a:t>
            </a:r>
            <a:r>
              <a:rPr lang="en-US" sz="1600" i="1" baseline="-25000" dirty="0"/>
              <a:t> </a:t>
            </a:r>
            <a:r>
              <a:rPr lang="en-US" sz="1600" dirty="0"/>
              <a:t>∈ </a:t>
            </a:r>
            <a:r>
              <a:rPr lang="en-US" sz="1600" i="1" dirty="0"/>
              <a:t>S: 3</a:t>
            </a:r>
            <a:r>
              <a:rPr lang="en-US" sz="1600" dirty="0"/>
              <a:t>4 features including demographic data, time-varying vitals, sedatives, vent duration, reintubation number.</a:t>
            </a:r>
          </a:p>
          <a:p>
            <a:endParaRPr lang="en-US" sz="1600" dirty="0"/>
          </a:p>
          <a:p>
            <a:r>
              <a:rPr lang="en-US" sz="1600" dirty="0"/>
              <a:t>An </a:t>
            </a:r>
            <a:r>
              <a:rPr lang="en-US" sz="1600" b="1" dirty="0"/>
              <a:t>action space</a:t>
            </a:r>
            <a:r>
              <a:rPr lang="en-US" sz="1600" dirty="0"/>
              <a:t>, from which an action is chosen at each time step of vent settings, sedative dosage levels, administer spontaneous breathing trial, remove vent</a:t>
            </a:r>
          </a:p>
          <a:p>
            <a:endParaRPr lang="en-US" sz="1600" dirty="0"/>
          </a:p>
          <a:p>
            <a:r>
              <a:rPr lang="en-US" sz="1600" b="1" dirty="0"/>
              <a:t>Reward function </a:t>
            </a:r>
            <a:r>
              <a:rPr lang="en-US" sz="1600" i="1" dirty="0"/>
              <a:t>R(</a:t>
            </a:r>
            <a:r>
              <a:rPr lang="en-US" sz="1600" i="1" dirty="0" err="1"/>
              <a:t>s</a:t>
            </a:r>
            <a:r>
              <a:rPr lang="en-US" sz="1600" i="1" baseline="-25000" dirty="0" err="1"/>
              <a:t>t</a:t>
            </a:r>
            <a:r>
              <a:rPr lang="en-US" sz="1600" i="1" dirty="0"/>
              <a:t>, a</a:t>
            </a:r>
            <a:r>
              <a:rPr lang="en-US" sz="1600" i="1" baseline="-25000" dirty="0"/>
              <a:t>t</a:t>
            </a:r>
            <a:r>
              <a:rPr lang="en-US" sz="1600" i="1" dirty="0"/>
              <a:t>)</a:t>
            </a:r>
            <a:r>
              <a:rPr lang="en-US" sz="1600" dirty="0"/>
              <a:t>, the observed feedback for taking action </a:t>
            </a:r>
            <a:r>
              <a:rPr lang="en-US" sz="1600" i="1" dirty="0"/>
              <a:t>a</a:t>
            </a:r>
            <a:r>
              <a:rPr lang="en-US" sz="1600" dirty="0"/>
              <a:t> at time </a:t>
            </a:r>
            <a:r>
              <a:rPr lang="en-US" sz="1600" i="1" dirty="0"/>
              <a:t>t</a:t>
            </a:r>
          </a:p>
          <a:p>
            <a:endParaRPr lang="en-US" sz="1800" i="1" dirty="0"/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EC49F-C550-FA42-8BF0-2F5E26DC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9599" y="2952782"/>
            <a:ext cx="2352374" cy="2016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9C9A56-2A39-C04C-8A8C-B1EA65151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860" y="2948285"/>
            <a:ext cx="2357622" cy="20208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F0D55A-A5DF-2D47-B36B-5CD5E1D952A8}"/>
              </a:ext>
            </a:extLst>
          </p:cNvPr>
          <p:cNvSpPr txBox="1"/>
          <p:nvPr/>
        </p:nvSpPr>
        <p:spPr>
          <a:xfrm>
            <a:off x="7250653" y="4830697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[Prasad et al. 2018]</a:t>
            </a:r>
          </a:p>
        </p:txBody>
      </p:sp>
    </p:spTree>
    <p:extLst>
      <p:ext uri="{BB962C8B-B14F-4D97-AF65-F5344CB8AC3E}">
        <p14:creationId xmlns:p14="http://schemas.microsoft.com/office/powerpoint/2010/main" val="21815909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27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Markov Decision Process (MDP)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Given patient histories as states, actions, and rewards </a:t>
            </a:r>
            <a:r>
              <a:rPr lang="cs-CZ" sz="1800" dirty="0"/>
              <a:t>⟨</a:t>
            </a:r>
            <a:r>
              <a:rPr lang="cs-CZ" sz="1800" i="1" dirty="0"/>
              <a:t>s</a:t>
            </a:r>
            <a:r>
              <a:rPr lang="cs-CZ" sz="1800" i="1" baseline="-25000" dirty="0"/>
              <a:t>0</a:t>
            </a:r>
            <a:r>
              <a:rPr lang="cs-CZ" sz="1800" i="1" dirty="0"/>
              <a:t>, a</a:t>
            </a:r>
            <a:r>
              <a:rPr lang="cs-CZ" sz="1800" i="1" baseline="-25000" dirty="0"/>
              <a:t>0</a:t>
            </a:r>
            <a:r>
              <a:rPr lang="cs-CZ" sz="1800" i="1" dirty="0"/>
              <a:t>, r</a:t>
            </a:r>
            <a:r>
              <a:rPr lang="cs-CZ" sz="1800" i="1" baseline="-25000" dirty="0"/>
              <a:t>1</a:t>
            </a:r>
            <a:r>
              <a:rPr lang="cs-CZ" sz="1800" i="1" dirty="0"/>
              <a:t>, s</a:t>
            </a:r>
            <a:r>
              <a:rPr lang="cs-CZ" sz="1800" i="1" baseline="-25000" dirty="0"/>
              <a:t>1</a:t>
            </a:r>
            <a:r>
              <a:rPr lang="cs-CZ" sz="1800" i="1" dirty="0"/>
              <a:t>, a</a:t>
            </a:r>
            <a:r>
              <a:rPr lang="cs-CZ" sz="1800" i="1" baseline="-25000" dirty="0"/>
              <a:t>1</a:t>
            </a:r>
            <a:r>
              <a:rPr lang="cs-CZ" sz="1800" i="1" dirty="0"/>
              <a:t>, r</a:t>
            </a:r>
            <a:r>
              <a:rPr lang="cs-CZ" sz="1800" i="1" baseline="-25000" dirty="0"/>
              <a:t>2</a:t>
            </a:r>
            <a:r>
              <a:rPr lang="cs-CZ" sz="1800" i="1" dirty="0"/>
              <a:t>, s</a:t>
            </a:r>
            <a:r>
              <a:rPr lang="cs-CZ" sz="1800" i="1" baseline="-25000" dirty="0"/>
              <a:t>2</a:t>
            </a:r>
            <a:r>
              <a:rPr lang="cs-CZ" sz="1800" i="1" dirty="0"/>
              <a:t>, a</a:t>
            </a:r>
            <a:r>
              <a:rPr lang="cs-CZ" sz="1800" i="1" baseline="-25000" dirty="0"/>
              <a:t>2</a:t>
            </a:r>
            <a:r>
              <a:rPr lang="cs-CZ" sz="1800" i="1" dirty="0"/>
              <a:t>, r</a:t>
            </a:r>
            <a:r>
              <a:rPr lang="cs-CZ" sz="1800" i="1" baseline="-25000" dirty="0"/>
              <a:t>3</a:t>
            </a:r>
            <a:r>
              <a:rPr lang="cs-CZ" sz="1800" i="1" dirty="0"/>
              <a:t>, s</a:t>
            </a:r>
            <a:r>
              <a:rPr lang="cs-CZ" sz="1800" i="1" baseline="-25000" dirty="0"/>
              <a:t>3 </a:t>
            </a:r>
            <a:r>
              <a:rPr lang="cs-CZ" sz="1800" i="1" dirty="0"/>
              <a:t>…</a:t>
            </a:r>
            <a:r>
              <a:rPr lang="cs-CZ" sz="1800" dirty="0"/>
              <a:t>⟩</a:t>
            </a:r>
            <a:r>
              <a:rPr lang="cs-CZ" sz="1800" i="1" baseline="30000" dirty="0"/>
              <a:t>n </a:t>
            </a:r>
            <a:r>
              <a:rPr lang="cs-CZ" sz="1800" dirty="0" err="1"/>
              <a:t>we</a:t>
            </a:r>
            <a:r>
              <a:rPr lang="cs-CZ" sz="1800" dirty="0"/>
              <a:t> </a:t>
            </a:r>
            <a:r>
              <a:rPr lang="cs-CZ" sz="1800" dirty="0" err="1"/>
              <a:t>solve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following</a:t>
            </a:r>
            <a:r>
              <a:rPr lang="cs-CZ" sz="1800" dirty="0"/>
              <a:t> </a:t>
            </a:r>
            <a:r>
              <a:rPr lang="cs-CZ" sz="1800" dirty="0" err="1"/>
              <a:t>optimization</a:t>
            </a:r>
            <a:r>
              <a:rPr lang="cs-CZ" sz="1800" dirty="0"/>
              <a:t> </a:t>
            </a:r>
            <a:r>
              <a:rPr lang="cs-CZ" sz="1800" dirty="0" err="1"/>
              <a:t>problem</a:t>
            </a:r>
            <a:r>
              <a:rPr lang="cs-CZ" sz="1800" dirty="0"/>
              <a:t> to </a:t>
            </a:r>
            <a:r>
              <a:rPr lang="cs-CZ" sz="1800" dirty="0" err="1"/>
              <a:t>find</a:t>
            </a:r>
            <a:r>
              <a:rPr lang="cs-CZ" sz="1800" dirty="0"/>
              <a:t> </a:t>
            </a:r>
            <a:r>
              <a:rPr lang="cs-CZ" sz="1800" dirty="0" err="1"/>
              <a:t>an</a:t>
            </a:r>
            <a:r>
              <a:rPr lang="cs-CZ" sz="1800" dirty="0"/>
              <a:t> </a:t>
            </a:r>
            <a:r>
              <a:rPr lang="cs-CZ" sz="1800" dirty="0" err="1"/>
              <a:t>optimal</a:t>
            </a:r>
            <a:r>
              <a:rPr lang="cs-CZ" sz="1800" dirty="0"/>
              <a:t> </a:t>
            </a:r>
            <a:r>
              <a:rPr lang="cs-CZ" sz="1800" dirty="0" err="1"/>
              <a:t>policy</a:t>
            </a:r>
            <a:r>
              <a:rPr lang="cs-CZ" sz="1800" dirty="0"/>
              <a:t> </a:t>
            </a:r>
            <a:r>
              <a:rPr lang="cs-CZ" sz="1800" i="1" dirty="0">
                <a:latin typeface="Symbol" charset="2"/>
                <a:cs typeface="Symbol" charset="2"/>
              </a:rPr>
              <a:t>p</a:t>
            </a:r>
            <a:r>
              <a:rPr lang="cs-CZ" sz="1800" i="1" dirty="0"/>
              <a:t>(s)</a:t>
            </a:r>
            <a:r>
              <a:rPr lang="cs-CZ" sz="1800" dirty="0"/>
              <a:t>:</a:t>
            </a:r>
          </a:p>
          <a:p>
            <a:endParaRPr lang="cs-CZ" sz="1800" dirty="0"/>
          </a:p>
          <a:p>
            <a:endParaRPr lang="cs-CZ" sz="1800" dirty="0"/>
          </a:p>
          <a:p>
            <a:endParaRPr lang="cs-CZ" sz="1800" dirty="0"/>
          </a:p>
          <a:p>
            <a:r>
              <a:rPr lang="cs-CZ" sz="1800" dirty="0"/>
              <a:t>Idea </a:t>
            </a:r>
            <a:r>
              <a:rPr lang="cs-CZ" sz="1800" dirty="0" err="1"/>
              <a:t>is</a:t>
            </a:r>
            <a:r>
              <a:rPr lang="cs-CZ" sz="1800" dirty="0"/>
              <a:t> to </a:t>
            </a:r>
            <a:r>
              <a:rPr lang="cs-CZ" sz="1800" dirty="0" err="1"/>
              <a:t>optimize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expected</a:t>
            </a:r>
            <a:r>
              <a:rPr lang="cs-CZ" sz="1800" dirty="0"/>
              <a:t> </a:t>
            </a:r>
            <a:r>
              <a:rPr lang="cs-CZ" sz="1800" dirty="0" err="1"/>
              <a:t>accumulated</a:t>
            </a:r>
            <a:r>
              <a:rPr lang="cs-CZ" sz="1800" dirty="0"/>
              <a:t> </a:t>
            </a:r>
            <a:r>
              <a:rPr lang="cs-CZ" sz="1800" dirty="0" err="1"/>
              <a:t>reward</a:t>
            </a:r>
            <a:endParaRPr lang="cs-CZ" sz="1800" dirty="0"/>
          </a:p>
          <a:p>
            <a:pPr marL="0" indent="0">
              <a:buNone/>
            </a:pPr>
            <a:endParaRPr lang="cs-CZ" sz="1800" dirty="0"/>
          </a:p>
          <a:p>
            <a:pPr marL="0" indent="0">
              <a:buNone/>
            </a:pPr>
            <a:r>
              <a:rPr lang="en-US" sz="1800" dirty="0"/>
              <a:t>But, in our system,</a:t>
            </a:r>
          </a:p>
          <a:p>
            <a:r>
              <a:rPr lang="en-US" sz="1800" dirty="0"/>
              <a:t>system dynamics are challenging to estimate (transition function);</a:t>
            </a:r>
          </a:p>
          <a:p>
            <a:r>
              <a:rPr lang="en-US" sz="1800" dirty="0"/>
              <a:t>we cannot evaluate the estimated policy directly.</a:t>
            </a:r>
          </a:p>
          <a:p>
            <a:pPr marL="0" indent="0">
              <a:buNone/>
            </a:pPr>
            <a:endParaRPr lang="cs-CZ" sz="1800" dirty="0"/>
          </a:p>
          <a:p>
            <a:endParaRPr lang="cs-CZ" sz="1800" dirty="0"/>
          </a:p>
          <a:p>
            <a:endParaRPr lang="cs-CZ" sz="1800" dirty="0"/>
          </a:p>
          <a:p>
            <a:endParaRPr lang="cs-CZ" sz="1800" dirty="0"/>
          </a:p>
          <a:p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53592"/>
          <a:stretch/>
        </p:blipFill>
        <p:spPr>
          <a:xfrm>
            <a:off x="1825580" y="2089495"/>
            <a:ext cx="2539927" cy="507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4719" y="4794012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  <p:pic>
        <p:nvPicPr>
          <p:cNvPr id="8" name="Picture 7" descr="expected-accumulated-rewar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507" y="1929767"/>
            <a:ext cx="3751221" cy="8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229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5413"/>
            <a:ext cx="8229600" cy="3394472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Q function</a:t>
            </a:r>
            <a:r>
              <a:rPr lang="en-US" dirty="0"/>
              <a:t> maps state-action pairs to expected rewards, estimated using Bellman recursion:</a:t>
            </a:r>
          </a:p>
          <a:p>
            <a:pPr marL="0" indent="0">
              <a:buNone/>
            </a:pPr>
            <a:endParaRPr lang="en-US" dirty="0"/>
          </a:p>
          <a:p>
            <a:endParaRPr lang="en-US" b="1" dirty="0"/>
          </a:p>
          <a:p>
            <a:r>
              <a:rPr lang="en-US" b="1" dirty="0"/>
              <a:t>Fitted Q-iteration </a:t>
            </a:r>
            <a:r>
              <a:rPr lang="en-US" dirty="0"/>
              <a:t>is a model-free, off-policy, batch mode RL algorithm that uses one-step transitions to learn Q functions with iterative optimization of supervised learning problems (iterations </a:t>
            </a:r>
            <a:r>
              <a:rPr lang="en-US" i="1" dirty="0"/>
              <a:t>K</a:t>
            </a:r>
            <a:r>
              <a:rPr lang="en-US" dirty="0"/>
              <a:t>):</a:t>
            </a:r>
          </a:p>
          <a:p>
            <a:endParaRPr lang="en-US" dirty="0"/>
          </a:p>
          <a:p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7227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Fitted Q-iteration for off-policy RL</a:t>
            </a:r>
          </a:p>
        </p:txBody>
      </p:sp>
      <p:pic>
        <p:nvPicPr>
          <p:cNvPr id="4" name="Picture 3" descr="fitted-q-iteration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3" b="79170"/>
          <a:stretch/>
        </p:blipFill>
        <p:spPr>
          <a:xfrm>
            <a:off x="1835150" y="1664807"/>
            <a:ext cx="5473700" cy="446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4719" y="4823778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  <p:pic>
        <p:nvPicPr>
          <p:cNvPr id="7" name="Picture 6" descr="bellman-equations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2"/>
          <a:stretch/>
        </p:blipFill>
        <p:spPr>
          <a:xfrm>
            <a:off x="2176288" y="3174628"/>
            <a:ext cx="4241800" cy="622066"/>
          </a:xfrm>
          <a:prstGeom prst="rect">
            <a:avLst/>
          </a:prstGeom>
        </p:spPr>
      </p:pic>
      <p:pic>
        <p:nvPicPr>
          <p:cNvPr id="8" name="Picture 7" descr="optimal-policy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101" y="3566568"/>
            <a:ext cx="2819400" cy="7112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FEDA4D-657F-3E46-9F36-957C0885A564}"/>
              </a:ext>
            </a:extLst>
          </p:cNvPr>
          <p:cNvSpPr txBox="1">
            <a:spLocks/>
          </p:cNvSpPr>
          <p:nvPr/>
        </p:nvSpPr>
        <p:spPr>
          <a:xfrm>
            <a:off x="457200" y="4238808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Q functions: extremely randomized trees (extra-trees) </a:t>
            </a:r>
            <a:r>
              <a:rPr lang="en-US" sz="1800" i="1" dirty="0"/>
              <a:t>[Ernst et al. 2005]</a:t>
            </a:r>
          </a:p>
          <a:p>
            <a:r>
              <a:rPr lang="en-US" sz="1800" dirty="0"/>
              <a:t>Q functions: Neural-fitted Q </a:t>
            </a:r>
            <a:r>
              <a:rPr lang="en-US" sz="1800" i="1" dirty="0"/>
              <a:t>[</a:t>
            </a:r>
            <a:r>
              <a:rPr lang="en-US" sz="1800" i="1" dirty="0" err="1"/>
              <a:t>Riedmiller</a:t>
            </a:r>
            <a:r>
              <a:rPr lang="en-US" sz="1800" i="1" dirty="0"/>
              <a:t> et al. 2005]</a:t>
            </a:r>
          </a:p>
        </p:txBody>
      </p:sp>
    </p:spTree>
    <p:extLst>
      <p:ext uri="{BB962C8B-B14F-4D97-AF65-F5344CB8AC3E}">
        <p14:creationId xmlns:p14="http://schemas.microsoft.com/office/powerpoint/2010/main" val="27921617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235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Example results: doctors and RL differ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091" y="871835"/>
            <a:ext cx="5885824" cy="4006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41851" y="4804946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</p:spTree>
    <p:extLst>
      <p:ext uri="{BB962C8B-B14F-4D97-AF65-F5344CB8AC3E}">
        <p14:creationId xmlns:p14="http://schemas.microsoft.com/office/powerpoint/2010/main" val="41898646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Evaluating learned policies on held-out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C78E2-9EB8-2C48-96AD-AE6F7953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5687" y="789046"/>
            <a:ext cx="4133952" cy="4348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196EC2-2C06-9543-991C-BE571DFBE0D6}"/>
              </a:ext>
            </a:extLst>
          </p:cNvPr>
          <p:cNvSpPr txBox="1"/>
          <p:nvPr/>
        </p:nvSpPr>
        <p:spPr>
          <a:xfrm>
            <a:off x="7213704" y="4823778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</p:spTree>
    <p:extLst>
      <p:ext uri="{BB962C8B-B14F-4D97-AF65-F5344CB8AC3E}">
        <p14:creationId xmlns:p14="http://schemas.microsoft.com/office/powerpoint/2010/main" val="4095919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Evaluating learned policies is a critical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2663" y="967440"/>
            <a:ext cx="4537165" cy="3830983"/>
          </a:xfrm>
        </p:spPr>
        <p:txBody>
          <a:bodyPr>
            <a:normAutofit fontScale="85000" lnSpcReduction="10000"/>
          </a:bodyPr>
          <a:lstStyle/>
          <a:p>
            <a:r>
              <a:rPr lang="en-US" sz="1800" dirty="0"/>
              <a:t>Observational data for off-policy evaluation is more challenging that we were expecting </a:t>
            </a:r>
            <a:r>
              <a:rPr lang="en-US" sz="1800" i="1" dirty="0"/>
              <a:t>[Gottesman et al. 2018]</a:t>
            </a:r>
          </a:p>
          <a:p>
            <a:endParaRPr lang="en-US" sz="1800" i="1" dirty="0"/>
          </a:p>
          <a:p>
            <a:r>
              <a:rPr lang="en-US" sz="1800" dirty="0"/>
              <a:t>Not all covariates are modeled. Could patients corresponding to </a:t>
            </a:r>
            <a:r>
              <a:rPr lang="en-US" sz="1800" dirty="0">
                <a:latin typeface="Symbol" pitchFamily="2" charset="2"/>
              </a:rPr>
              <a:t>D</a:t>
            </a:r>
            <a:r>
              <a:rPr lang="en-US" sz="1800" dirty="0"/>
              <a:t>5 be diabetic?</a:t>
            </a:r>
          </a:p>
          <a:p>
            <a:endParaRPr lang="en-US" sz="1800" dirty="0"/>
          </a:p>
          <a:p>
            <a:r>
              <a:rPr lang="en-US" sz="1800" dirty="0"/>
              <a:t>Hospital policies are often different, making comparisons across cohorts hard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Rewards and patient priorities change over time: no reward says “prevent bed sores”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C78E2-9EB8-2C48-96AD-AE6F7953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88" y="967440"/>
            <a:ext cx="3884810" cy="40866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161E5-8515-1945-BBB8-0ABC39A1358A}"/>
              </a:ext>
            </a:extLst>
          </p:cNvPr>
          <p:cNvSpPr txBox="1"/>
          <p:nvPr/>
        </p:nvSpPr>
        <p:spPr>
          <a:xfrm>
            <a:off x="7275250" y="4823778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</p:spTree>
    <p:extLst>
      <p:ext uri="{BB962C8B-B14F-4D97-AF65-F5344CB8AC3E}">
        <p14:creationId xmlns:p14="http://schemas.microsoft.com/office/powerpoint/2010/main" val="1361210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82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distribution tails cannot be ignored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9" y="967440"/>
            <a:ext cx="4397829" cy="3830983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Google search has approximately 5.6B searches per day; 15% are unique.</a:t>
            </a:r>
          </a:p>
          <a:p>
            <a:endParaRPr lang="en-US" sz="1800" dirty="0"/>
          </a:p>
          <a:p>
            <a:r>
              <a:rPr lang="en-US" sz="1800" dirty="0"/>
              <a:t>Google can get away with poor results on these 15% of searches; we cannot.</a:t>
            </a:r>
          </a:p>
          <a:p>
            <a:endParaRPr lang="en-US" sz="1800" dirty="0"/>
          </a:p>
          <a:p>
            <a:r>
              <a:rPr lang="en-US" sz="1800" dirty="0"/>
              <a:t>Generalization error is misleading as a metric. How big is our biggest mistake?</a:t>
            </a:r>
          </a:p>
          <a:p>
            <a:endParaRPr lang="en-US" sz="1800" dirty="0"/>
          </a:p>
          <a:p>
            <a:r>
              <a:rPr lang="en-US" sz="1800" dirty="0"/>
              <a:t>Validation needs to account for patient types that have never been seen before (e.g., importance sampling).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3161E5-8515-1945-BBB8-0ABC39A1358A}"/>
              </a:ext>
            </a:extLst>
          </p:cNvPr>
          <p:cNvSpPr txBox="1"/>
          <p:nvPr/>
        </p:nvSpPr>
        <p:spPr>
          <a:xfrm>
            <a:off x="7275252" y="4823778"/>
            <a:ext cx="1858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[Prasad et al. 2017]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CC75E3-14BC-C244-B4A8-94103FD74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82"/>
          <a:stretch/>
        </p:blipFill>
        <p:spPr>
          <a:xfrm>
            <a:off x="174171" y="1290538"/>
            <a:ext cx="4397829" cy="315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950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1" y="5682"/>
            <a:ext cx="8969829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FQI vs NFQ: Ventilator removal feature 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 descr="feature-importance.jpeg">
            <a:extLst>
              <a:ext uri="{FF2B5EF4-FFF2-40B4-BE49-F238E27FC236}">
                <a16:creationId xmlns:a16="http://schemas.microsoft.com/office/drawing/2014/main" id="{874105B2-9D6B-9642-AD34-99DACC291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" y="927485"/>
            <a:ext cx="8051817" cy="4131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7E50D1-939E-7047-8FB1-0F56667D455A}"/>
              </a:ext>
            </a:extLst>
          </p:cNvPr>
          <p:cNvSpPr txBox="1"/>
          <p:nvPr/>
        </p:nvSpPr>
        <p:spPr>
          <a:xfrm>
            <a:off x="7207621" y="4809181"/>
            <a:ext cx="2010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[Prasad et al. 2017]</a:t>
            </a:r>
          </a:p>
        </p:txBody>
      </p:sp>
    </p:spTree>
    <p:extLst>
      <p:ext uri="{BB962C8B-B14F-4D97-AF65-F5344CB8AC3E}">
        <p14:creationId xmlns:p14="http://schemas.microsoft.com/office/powerpoint/2010/main" val="15456404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RL for low risk decisions: Lab test administration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76AC2-0F3B-7B42-8410-959539ACDD4A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44B25A-F38A-BF43-8470-9FCE222C7AB2}"/>
              </a:ext>
            </a:extLst>
          </p:cNvPr>
          <p:cNvSpPr txBox="1">
            <a:spLocks/>
          </p:cNvSpPr>
          <p:nvPr/>
        </p:nvSpPr>
        <p:spPr>
          <a:xfrm>
            <a:off x="457200" y="986042"/>
            <a:ext cx="8229600" cy="390816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Laboratory tests are essential to understand patient state, make clinical decisions, start interventions</a:t>
            </a:r>
          </a:p>
          <a:p>
            <a:endParaRPr lang="en-US" sz="2000" dirty="0"/>
          </a:p>
          <a:p>
            <a:r>
              <a:rPr lang="en-US" sz="2000" dirty="0"/>
              <a:t>Lab tests are often performed as panels (blood-based); can be expensive</a:t>
            </a:r>
          </a:p>
          <a:p>
            <a:endParaRPr lang="en-US" sz="2000" dirty="0"/>
          </a:p>
          <a:p>
            <a:r>
              <a:rPr lang="en-US" sz="2000" dirty="0"/>
              <a:t>&gt;90% of patients in inpatient setting have blood-draw induced anemia</a:t>
            </a:r>
          </a:p>
          <a:p>
            <a:endParaRPr lang="en-US" sz="2000" dirty="0"/>
          </a:p>
          <a:p>
            <a:r>
              <a:rPr lang="en-US" sz="2000" dirty="0"/>
              <a:t>We chose this problem because success means three things:</a:t>
            </a:r>
          </a:p>
          <a:p>
            <a:pPr lvl="1"/>
            <a:r>
              <a:rPr lang="en-US" sz="1600" dirty="0"/>
              <a:t>Clinicians should order tests only when test provides diagnostic information for patient</a:t>
            </a:r>
          </a:p>
          <a:p>
            <a:pPr lvl="1"/>
            <a:r>
              <a:rPr lang="en-US" sz="1600" dirty="0"/>
              <a:t>We save the hospital money by reducing the tests ordered</a:t>
            </a:r>
          </a:p>
          <a:p>
            <a:pPr lvl="1"/>
            <a:r>
              <a:rPr lang="en-US" sz="1600" dirty="0"/>
              <a:t>We can test our our RL method in the inpatient setting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513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85" y="91204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DNA to RNA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28650" y="1371600"/>
            <a:ext cx="7287768" cy="8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996696" y="1399032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1" name="Rectangle 70"/>
          <p:cNvSpPr/>
          <p:nvPr/>
        </p:nvSpPr>
        <p:spPr>
          <a:xfrm>
            <a:off x="2379726" y="1392888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ectangle 71"/>
          <p:cNvSpPr/>
          <p:nvPr/>
        </p:nvSpPr>
        <p:spPr>
          <a:xfrm>
            <a:off x="3611880" y="1379172"/>
            <a:ext cx="740664" cy="102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 72"/>
          <p:cNvSpPr/>
          <p:nvPr/>
        </p:nvSpPr>
        <p:spPr>
          <a:xfrm>
            <a:off x="6387084" y="1328808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ectangle 73"/>
          <p:cNvSpPr/>
          <p:nvPr/>
        </p:nvSpPr>
        <p:spPr>
          <a:xfrm>
            <a:off x="7035165" y="1328808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3" name="Group 82"/>
          <p:cNvGrpSpPr/>
          <p:nvPr/>
        </p:nvGrpSpPr>
        <p:grpSpPr>
          <a:xfrm>
            <a:off x="993267" y="1924812"/>
            <a:ext cx="2355723" cy="97656"/>
            <a:chOff x="1322832" y="2517648"/>
            <a:chExt cx="3140964" cy="130208"/>
          </a:xfrm>
        </p:grpSpPr>
        <p:sp>
          <p:nvSpPr>
            <p:cNvPr id="75" name="Rectangle 74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440930" y="2994711"/>
            <a:ext cx="1072134" cy="97656"/>
            <a:chOff x="8026146" y="2517648"/>
            <a:chExt cx="1429512" cy="130208"/>
          </a:xfrm>
        </p:grpSpPr>
        <p:sp>
          <p:nvSpPr>
            <p:cNvPr id="81" name="Rectangle 8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1201865" y="2082469"/>
            <a:ext cx="2355723" cy="97656"/>
            <a:chOff x="1322832" y="2517648"/>
            <a:chExt cx="3140964" cy="130208"/>
          </a:xfrm>
        </p:grpSpPr>
        <p:sp>
          <p:nvSpPr>
            <p:cNvPr id="102" name="Rectangle 101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893189" y="2224795"/>
            <a:ext cx="2355723" cy="97656"/>
            <a:chOff x="1322832" y="2517648"/>
            <a:chExt cx="3140964" cy="130208"/>
          </a:xfrm>
        </p:grpSpPr>
        <p:sp>
          <p:nvSpPr>
            <p:cNvPr id="106" name="Rectangle 105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14950" y="2548256"/>
            <a:ext cx="1072134" cy="97656"/>
            <a:chOff x="8026146" y="2517648"/>
            <a:chExt cx="1429512" cy="130208"/>
          </a:xfrm>
        </p:grpSpPr>
        <p:sp>
          <p:nvSpPr>
            <p:cNvPr id="110" name="Rectangle 109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907024" y="2173826"/>
            <a:ext cx="1072134" cy="97656"/>
            <a:chOff x="8026146" y="2517648"/>
            <a:chExt cx="1429512" cy="130208"/>
          </a:xfrm>
        </p:grpSpPr>
        <p:sp>
          <p:nvSpPr>
            <p:cNvPr id="113" name="Rectangle 112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380351" y="2214492"/>
            <a:ext cx="1072134" cy="97656"/>
            <a:chOff x="8026146" y="2517648"/>
            <a:chExt cx="1429512" cy="130208"/>
          </a:xfrm>
        </p:grpSpPr>
        <p:sp>
          <p:nvSpPr>
            <p:cNvPr id="116" name="Rectangle 115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76810" y="2345436"/>
            <a:ext cx="1072134" cy="97656"/>
            <a:chOff x="8026146" y="2517648"/>
            <a:chExt cx="1429512" cy="130208"/>
          </a:xfrm>
        </p:grpSpPr>
        <p:sp>
          <p:nvSpPr>
            <p:cNvPr id="119" name="Rectangle 118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063169" y="2506169"/>
            <a:ext cx="1072134" cy="97656"/>
            <a:chOff x="8026146" y="2517648"/>
            <a:chExt cx="1429512" cy="130208"/>
          </a:xfrm>
        </p:grpSpPr>
        <p:sp>
          <p:nvSpPr>
            <p:cNvPr id="122" name="Rectangle 121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109335" y="2714304"/>
            <a:ext cx="1072134" cy="97656"/>
            <a:chOff x="8026146" y="2517648"/>
            <a:chExt cx="1429512" cy="130208"/>
          </a:xfrm>
        </p:grpSpPr>
        <p:sp>
          <p:nvSpPr>
            <p:cNvPr id="125" name="Rectangle 124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453503" y="2678050"/>
            <a:ext cx="1072134" cy="97656"/>
            <a:chOff x="8026146" y="2517648"/>
            <a:chExt cx="1429512" cy="130208"/>
          </a:xfrm>
        </p:grpSpPr>
        <p:sp>
          <p:nvSpPr>
            <p:cNvPr id="128" name="Rectangle 127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9557" y="2942076"/>
            <a:ext cx="1072134" cy="97656"/>
            <a:chOff x="8026146" y="2517648"/>
            <a:chExt cx="1429512" cy="130208"/>
          </a:xfrm>
        </p:grpSpPr>
        <p:sp>
          <p:nvSpPr>
            <p:cNvPr id="131" name="Rectangle 13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225296" y="2386584"/>
            <a:ext cx="1807083" cy="97656"/>
            <a:chOff x="2938272" y="2791968"/>
            <a:chExt cx="2409444" cy="130208"/>
          </a:xfrm>
        </p:grpSpPr>
        <p:sp>
          <p:nvSpPr>
            <p:cNvPr id="134" name="Rectangle 133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3831" y="2546039"/>
            <a:ext cx="1807083" cy="97656"/>
            <a:chOff x="2938272" y="2791968"/>
            <a:chExt cx="2409444" cy="130208"/>
          </a:xfrm>
        </p:grpSpPr>
        <p:sp>
          <p:nvSpPr>
            <p:cNvPr id="137" name="Rectangle 136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74495" y="2695067"/>
            <a:ext cx="1807083" cy="97656"/>
            <a:chOff x="2938272" y="2791968"/>
            <a:chExt cx="2409444" cy="130208"/>
          </a:xfrm>
        </p:grpSpPr>
        <p:sp>
          <p:nvSpPr>
            <p:cNvPr id="140" name="Rectangle 139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207008" y="2839777"/>
            <a:ext cx="1807083" cy="97656"/>
            <a:chOff x="2938272" y="2791968"/>
            <a:chExt cx="2409444" cy="130208"/>
          </a:xfrm>
        </p:grpSpPr>
        <p:sp>
          <p:nvSpPr>
            <p:cNvPr id="143" name="Rectangle 142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558290" y="2982398"/>
            <a:ext cx="1807083" cy="97656"/>
            <a:chOff x="2938272" y="2791968"/>
            <a:chExt cx="2409444" cy="130208"/>
          </a:xfrm>
        </p:grpSpPr>
        <p:sp>
          <p:nvSpPr>
            <p:cNvPr id="146" name="Rectangle 145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-41485" y="124374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-30962" y="238387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</a:t>
            </a:r>
          </a:p>
        </p:txBody>
      </p:sp>
      <p:sp>
        <p:nvSpPr>
          <p:cNvPr id="4" name="Rectangle 3"/>
          <p:cNvSpPr/>
          <p:nvPr/>
        </p:nvSpPr>
        <p:spPr>
          <a:xfrm>
            <a:off x="9021" y="1060704"/>
            <a:ext cx="9132694" cy="758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/>
          <p:cNvSpPr/>
          <p:nvPr/>
        </p:nvSpPr>
        <p:spPr>
          <a:xfrm>
            <a:off x="9021" y="1816277"/>
            <a:ext cx="9132694" cy="1511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TextBox 91"/>
          <p:cNvSpPr txBox="1"/>
          <p:nvPr/>
        </p:nvSpPr>
        <p:spPr>
          <a:xfrm>
            <a:off x="4166112" y="1579949"/>
            <a:ext cx="19656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Transcription</a:t>
            </a:r>
          </a:p>
        </p:txBody>
      </p:sp>
      <p:sp>
        <p:nvSpPr>
          <p:cNvPr id="5" name="Down Arrow 4"/>
          <p:cNvSpPr/>
          <p:nvPr/>
        </p:nvSpPr>
        <p:spPr>
          <a:xfrm>
            <a:off x="3591064" y="1719784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" name="Down Arrow 94"/>
          <p:cNvSpPr/>
          <p:nvPr/>
        </p:nvSpPr>
        <p:spPr>
          <a:xfrm>
            <a:off x="5921764" y="1722231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7" name="Content Placeholder 2"/>
          <p:cNvSpPr>
            <a:spLocks noGrp="1"/>
          </p:cNvSpPr>
          <p:nvPr>
            <p:ph idx="1"/>
          </p:nvPr>
        </p:nvSpPr>
        <p:spPr>
          <a:xfrm>
            <a:off x="1075911" y="3599077"/>
            <a:ext cx="7233203" cy="12238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Four characters: A, C, G, and U</a:t>
            </a:r>
          </a:p>
          <a:p>
            <a:r>
              <a:rPr lang="en-US" i="1" dirty="0"/>
              <a:t>Exons</a:t>
            </a:r>
            <a:r>
              <a:rPr lang="en-US" dirty="0"/>
              <a:t> transcribed to RNA; </a:t>
            </a:r>
            <a:r>
              <a:rPr lang="en-US" i="1" dirty="0"/>
              <a:t>introns</a:t>
            </a:r>
            <a:r>
              <a:rPr lang="en-US" dirty="0"/>
              <a:t> spliced out</a:t>
            </a:r>
          </a:p>
          <a:p>
            <a:r>
              <a:rPr lang="en-US" dirty="0"/>
              <a:t>Transcription occurs in the cell nucleus</a:t>
            </a:r>
          </a:p>
          <a:p>
            <a:r>
              <a:rPr lang="en-US" dirty="0"/>
              <a:t>Messenger RNA (mRNA) transported from nucleus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051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Lab test administration: orders per day per patient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763B3-46B3-254B-B960-873C5AE9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" y="995733"/>
            <a:ext cx="9144000" cy="223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76AC2-0F3B-7B42-8410-959539ACDD4A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FF51-9ECD-B84B-BA8A-5E3253A14A59}"/>
              </a:ext>
            </a:extLst>
          </p:cNvPr>
          <p:cNvSpPr txBox="1">
            <a:spLocks/>
          </p:cNvSpPr>
          <p:nvPr/>
        </p:nvSpPr>
        <p:spPr>
          <a:xfrm>
            <a:off x="457200" y="3109283"/>
            <a:ext cx="8229600" cy="16544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We designed RL to advise on timing of four blood tests: lactate, creatinine, blood urea nitrogen, and white blood cell counts</a:t>
            </a:r>
          </a:p>
          <a:p>
            <a:endParaRPr lang="en-US" sz="2000" dirty="0"/>
          </a:p>
          <a:p>
            <a:r>
              <a:rPr lang="en-US" sz="2000" dirty="0"/>
              <a:t>These tests are used to diagnose a number of conditions including kidney failure and blood-based infection (sepsis)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329555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Lab test administration: orders per day per patient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3763B3-46B3-254B-B960-873C5AE98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" y="995733"/>
            <a:ext cx="9144000" cy="2230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976AC2-0F3B-7B42-8410-959539ACDD4A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00FF51-9ECD-B84B-BA8A-5E3253A14A59}"/>
              </a:ext>
            </a:extLst>
          </p:cNvPr>
          <p:cNvSpPr txBox="1">
            <a:spLocks/>
          </p:cNvSpPr>
          <p:nvPr/>
        </p:nvSpPr>
        <p:spPr>
          <a:xfrm>
            <a:off x="457200" y="3013486"/>
            <a:ext cx="8229600" cy="193298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000" i="1" dirty="0"/>
              <a:t>Reward function includes</a:t>
            </a:r>
            <a:r>
              <a:rPr lang="en-US" sz="2000" dirty="0"/>
              <a:t>: information gain of test, recency of last test, probability of patient being in a state that requires clinical intervention, cost of test</a:t>
            </a:r>
          </a:p>
          <a:p>
            <a:endParaRPr lang="en-US" sz="2000" dirty="0"/>
          </a:p>
          <a:p>
            <a:r>
              <a:rPr lang="en-US" sz="2000" dirty="0"/>
              <a:t>We used Pareto optimization to estimate weights of each of the reward components;</a:t>
            </a:r>
          </a:p>
          <a:p>
            <a:endParaRPr lang="en-US" sz="2000" dirty="0"/>
          </a:p>
          <a:p>
            <a:r>
              <a:rPr lang="en-US" sz="2000" dirty="0"/>
              <a:t> We chose the point on the Pareto frontier closest to doctors’ observed lab test policies (but see brilliant work from </a:t>
            </a:r>
            <a:r>
              <a:rPr lang="en-US" sz="2000" i="1" dirty="0"/>
              <a:t>[</a:t>
            </a:r>
            <a:r>
              <a:rPr lang="en-US" sz="2000" i="1" dirty="0" err="1"/>
              <a:t>Zanette</a:t>
            </a:r>
            <a:r>
              <a:rPr lang="en-US" sz="2000" i="1" dirty="0"/>
              <a:t> &amp; </a:t>
            </a:r>
            <a:r>
              <a:rPr lang="en-US" sz="2000" i="1" dirty="0" err="1"/>
              <a:t>Brunskill</a:t>
            </a:r>
            <a:r>
              <a:rPr lang="en-US" sz="2000" i="1" dirty="0"/>
              <a:t>, 2018])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864980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Lab test administration: Example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A7923BEA-EED8-D746-A8F3-52C5250F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945"/>
            <a:ext cx="9144000" cy="26972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5BD1A-E163-414A-8F69-D350C9621B3D}"/>
              </a:ext>
            </a:extLst>
          </p:cNvPr>
          <p:cNvSpPr txBox="1"/>
          <p:nvPr/>
        </p:nvSpPr>
        <p:spPr>
          <a:xfrm>
            <a:off x="7252180" y="4798423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[Cheng et al. 2019]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7FD85E-8D8A-F840-94B4-F44A4D261618}"/>
              </a:ext>
            </a:extLst>
          </p:cNvPr>
          <p:cNvSpPr txBox="1">
            <a:spLocks/>
          </p:cNvSpPr>
          <p:nvPr/>
        </p:nvSpPr>
        <p:spPr>
          <a:xfrm>
            <a:off x="457200" y="3283130"/>
            <a:ext cx="8229600" cy="16633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Reduced number of lab tests taken as much as 44% (WBC); Lactate saw smallest improvement because it is not ordered as often</a:t>
            </a:r>
          </a:p>
          <a:p>
            <a:endParaRPr lang="en-US" sz="2000" dirty="0"/>
          </a:p>
          <a:p>
            <a:r>
              <a:rPr lang="en-US" sz="2000" dirty="0"/>
              <a:t>Improved initiation of care for critical patients by as much as four hours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903530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Inverse RL: estimate reward function from trajectories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84D36-1242-EB4B-A7FA-7DC85110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453"/>
            <a:ext cx="4260063" cy="283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14A9A-CBBD-F54B-A89E-51D2058511C6}"/>
              </a:ext>
            </a:extLst>
          </p:cNvPr>
          <p:cNvSpPr txBox="1"/>
          <p:nvPr/>
        </p:nvSpPr>
        <p:spPr>
          <a:xfrm>
            <a:off x="7215987" y="480713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[Prasad et al. 2019]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27F892-26A8-2445-B14A-FB399938EF67}"/>
              </a:ext>
            </a:extLst>
          </p:cNvPr>
          <p:cNvSpPr txBox="1">
            <a:spLocks/>
          </p:cNvSpPr>
          <p:nvPr/>
        </p:nvSpPr>
        <p:spPr>
          <a:xfrm>
            <a:off x="4260064" y="781235"/>
            <a:ext cx="4640096" cy="419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Since evaluation is hard, let’s try another direction: learn ‘evaluable’ reward functions</a:t>
            </a:r>
          </a:p>
          <a:p>
            <a:endParaRPr lang="en-US" sz="1600" dirty="0"/>
          </a:p>
          <a:p>
            <a:r>
              <a:rPr lang="en-US" sz="1600" dirty="0"/>
              <a:t>Let’s also learn evaluable functions that are consistent with a set of data ‘trajectories’</a:t>
            </a:r>
          </a:p>
          <a:p>
            <a:endParaRPr lang="en-US" sz="1600" dirty="0"/>
          </a:p>
          <a:p>
            <a:r>
              <a:rPr lang="en-US" sz="1600" dirty="0"/>
              <a:t>Unlike robotics, we assume new data cannot be collected and no simulator is available</a:t>
            </a:r>
          </a:p>
          <a:p>
            <a:endParaRPr lang="en-US" sz="1600" dirty="0"/>
          </a:p>
          <a:p>
            <a:r>
              <a:rPr lang="en-US" sz="1600" dirty="0"/>
              <a:t>This allows us to put safety nets on reward functions, ensure we can evaluate and compare them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4486-C7F5-CF41-AE37-7BCBDF302ADC}"/>
              </a:ext>
            </a:extLst>
          </p:cNvPr>
          <p:cNvSpPr txBox="1"/>
          <p:nvPr/>
        </p:nvSpPr>
        <p:spPr>
          <a:xfrm>
            <a:off x="0" y="4808065"/>
            <a:ext cx="330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with Finale Doshi-Velez (Harvard)</a:t>
            </a:r>
          </a:p>
        </p:txBody>
      </p:sp>
    </p:spTree>
    <p:extLst>
      <p:ext uri="{BB962C8B-B14F-4D97-AF65-F5344CB8AC3E}">
        <p14:creationId xmlns:p14="http://schemas.microsoft.com/office/powerpoint/2010/main" val="1109532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Evaluable and consistent reward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84D36-1242-EB4B-A7FA-7DC85110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5453"/>
            <a:ext cx="4260063" cy="28306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14A9A-CBBD-F54B-A89E-51D2058511C6}"/>
              </a:ext>
            </a:extLst>
          </p:cNvPr>
          <p:cNvSpPr txBox="1"/>
          <p:nvPr/>
        </p:nvSpPr>
        <p:spPr>
          <a:xfrm>
            <a:off x="7215987" y="480713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[Prasad et al. 2019]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827F892-26A8-2445-B14A-FB399938EF67}"/>
              </a:ext>
            </a:extLst>
          </p:cNvPr>
          <p:cNvSpPr txBox="1">
            <a:spLocks/>
          </p:cNvSpPr>
          <p:nvPr/>
        </p:nvSpPr>
        <p:spPr>
          <a:xfrm>
            <a:off x="4083728" y="807869"/>
            <a:ext cx="4886100" cy="4191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Assume the agents are epsilon-optimal in their behavior (i.e., observed policies)</a:t>
            </a:r>
          </a:p>
          <a:p>
            <a:endParaRPr lang="en-US" sz="1600" dirty="0"/>
          </a:p>
          <a:p>
            <a:r>
              <a:rPr lang="en-US" sz="1600" dirty="0"/>
              <a:t>Assume functional form of reward function (weighted linear with three components)</a:t>
            </a:r>
          </a:p>
          <a:p>
            <a:endParaRPr lang="en-US" sz="1600" dirty="0"/>
          </a:p>
          <a:p>
            <a:r>
              <a:rPr lang="en-US" sz="1600" dirty="0"/>
              <a:t>Used Pareto optimization to identify values of weights for reward function that are</a:t>
            </a:r>
          </a:p>
          <a:p>
            <a:pPr lvl="1"/>
            <a:r>
              <a:rPr lang="en-US" sz="1400" i="1" dirty="0"/>
              <a:t>Evaluable</a:t>
            </a:r>
            <a:r>
              <a:rPr lang="en-US" sz="1400" dirty="0"/>
              <a:t>: able to be evaluated based on trajectories</a:t>
            </a:r>
          </a:p>
          <a:p>
            <a:pPr lvl="1"/>
            <a:r>
              <a:rPr lang="en-US" sz="1400" i="1" dirty="0"/>
              <a:t>Consistent</a:t>
            </a:r>
            <a:r>
              <a:rPr lang="en-US" sz="1400" dirty="0"/>
              <a:t>: produce policies consistent with trajectories</a:t>
            </a:r>
          </a:p>
          <a:p>
            <a:pPr lvl="1"/>
            <a:r>
              <a:rPr lang="en-US" sz="1400" i="1" dirty="0"/>
              <a:t>Admissible</a:t>
            </a:r>
            <a:r>
              <a:rPr lang="en-US" sz="1400" dirty="0"/>
              <a:t>: produce weights within constraints</a:t>
            </a:r>
          </a:p>
          <a:p>
            <a:pPr lvl="1"/>
            <a:endParaRPr lang="en-US" sz="1200" dirty="0"/>
          </a:p>
          <a:p>
            <a:r>
              <a:rPr lang="en-US" sz="1600" dirty="0"/>
              <a:t>Evaluation of policies with test data is possible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24486-C7F5-CF41-AE37-7BCBDF302ADC}"/>
              </a:ext>
            </a:extLst>
          </p:cNvPr>
          <p:cNvSpPr txBox="1"/>
          <p:nvPr/>
        </p:nvSpPr>
        <p:spPr>
          <a:xfrm>
            <a:off x="0" y="4808065"/>
            <a:ext cx="330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with Finale Doshi-Velez (Harvard)</a:t>
            </a:r>
          </a:p>
        </p:txBody>
      </p:sp>
    </p:spTree>
    <p:extLst>
      <p:ext uri="{BB962C8B-B14F-4D97-AF65-F5344CB8AC3E}">
        <p14:creationId xmlns:p14="http://schemas.microsoft.com/office/powerpoint/2010/main" val="26504534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3027" y="5682"/>
            <a:ext cx="9251576" cy="8572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Ventilator weaning: reward function weights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84D36-1242-EB4B-A7FA-7DC85110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93" y="674570"/>
            <a:ext cx="6725741" cy="4468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B14A9A-CBBD-F54B-A89E-51D2058511C6}"/>
              </a:ext>
            </a:extLst>
          </p:cNvPr>
          <p:cNvSpPr txBox="1"/>
          <p:nvPr/>
        </p:nvSpPr>
        <p:spPr>
          <a:xfrm>
            <a:off x="7215987" y="4807132"/>
            <a:ext cx="19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[Prasad et al. 2019]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0AAD5-BF49-144D-9A88-23ED2EE5F704}"/>
              </a:ext>
            </a:extLst>
          </p:cNvPr>
          <p:cNvSpPr txBox="1"/>
          <p:nvPr/>
        </p:nvSpPr>
        <p:spPr>
          <a:xfrm>
            <a:off x="0" y="4808065"/>
            <a:ext cx="3300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with Finale Doshi-Velez (Harvard)</a:t>
            </a:r>
          </a:p>
        </p:txBody>
      </p:sp>
    </p:spTree>
    <p:extLst>
      <p:ext uri="{BB962C8B-B14F-4D97-AF65-F5344CB8AC3E}">
        <p14:creationId xmlns:p14="http://schemas.microsoft.com/office/powerpoint/2010/main" val="19103823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" y="5682"/>
            <a:ext cx="8969828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Rethinking how we model data in precision medicine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F7C50-4AB3-E14E-A896-CA6ABF78E57D}"/>
              </a:ext>
            </a:extLst>
          </p:cNvPr>
          <p:cNvSpPr txBox="1"/>
          <p:nvPr/>
        </p:nvSpPr>
        <p:spPr>
          <a:xfrm>
            <a:off x="361079" y="1107097"/>
            <a:ext cx="85126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i="1" dirty="0"/>
              <a:t>Big Data </a:t>
            </a:r>
            <a:r>
              <a:rPr lang="en-US" sz="1800" dirty="0"/>
              <a:t>for precision medicine means generalizing across patients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Generalizing across patients often means covariates are not being modeled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Low dimensional projections of patients might hide key to precision medicine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I think precision medicine needs to go the opposite direction: building approaches for the </a:t>
            </a:r>
            <a:r>
              <a:rPr lang="en-US" sz="1800" i="1" dirty="0"/>
              <a:t>n=1</a:t>
            </a:r>
            <a:r>
              <a:rPr lang="en-US" sz="1800" dirty="0"/>
              <a:t> problem, where each sample is complex</a:t>
            </a:r>
          </a:p>
          <a:p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i="1" dirty="0"/>
              <a:t>Important ideas to model n=1 data carefully</a:t>
            </a:r>
            <a:r>
              <a:rPr lang="en-US" sz="1800" dirty="0"/>
              <a:t>: </a:t>
            </a:r>
            <a:r>
              <a:rPr lang="en-US" sz="1800" dirty="0" err="1"/>
              <a:t>microclustering</a:t>
            </a:r>
            <a:r>
              <a:rPr lang="en-US" sz="1800" dirty="0"/>
              <a:t>, shuffling methods, dictionary learning</a:t>
            </a:r>
          </a:p>
        </p:txBody>
      </p:sp>
    </p:spTree>
    <p:extLst>
      <p:ext uri="{BB962C8B-B14F-4D97-AF65-F5344CB8AC3E}">
        <p14:creationId xmlns:p14="http://schemas.microsoft.com/office/powerpoint/2010/main" val="10215244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artitioning sources of (co)variation"/>
          <p:cNvSpPr>
            <a:spLocks noGrp="1"/>
          </p:cNvSpPr>
          <p:nvPr>
            <p:ph type="title"/>
          </p:nvPr>
        </p:nvSpPr>
        <p:spPr>
          <a:xfrm>
            <a:off x="1485900" y="-3467"/>
            <a:ext cx="6257777" cy="8572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pPr algn="ctr">
              <a:defRPr sz="1800"/>
            </a:pPr>
            <a:r>
              <a:rPr lang="en-US" sz="2400" dirty="0"/>
              <a:t>Part 3 summary</a:t>
            </a:r>
            <a:endParaRPr sz="2400" dirty="0"/>
          </a:p>
        </p:txBody>
      </p:sp>
      <p:sp>
        <p:nvSpPr>
          <p:cNvPr id="308" name="Let Y be a matrix of p gene expression levels from n samples…"/>
          <p:cNvSpPr/>
          <p:nvPr/>
        </p:nvSpPr>
        <p:spPr>
          <a:xfrm>
            <a:off x="582561" y="787976"/>
            <a:ext cx="8218540" cy="123110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/>
              <a:t>Effort needs to be put into modeling patient state because the tails are important and also the most challenging</a:t>
            </a:r>
          </a:p>
          <a:p>
            <a:pPr marL="285750" indent="-285750">
              <a:buFont typeface="Arial"/>
              <a:buChar char="•"/>
            </a:pPr>
            <a:endParaRPr lang="en-US" sz="1600" dirty="0"/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Thought needs to be put into how these policies are evaluated given constraints of medical domain and patient safety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DD3C200-3D98-8041-9216-0BFB080695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3" t="8424" r="49477" b="85307"/>
          <a:stretch/>
        </p:blipFill>
        <p:spPr>
          <a:xfrm>
            <a:off x="0" y="2875094"/>
            <a:ext cx="9564413" cy="13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46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47" y="5682"/>
            <a:ext cx="8969828" cy="857250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Summary and Practical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67441"/>
            <a:ext cx="8512629" cy="1345453"/>
          </a:xfrm>
        </p:spPr>
        <p:txBody>
          <a:bodyPr>
            <a:normAutofit/>
          </a:bodyPr>
          <a:lstStyle/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2842C8-A8BB-7A46-A7BE-595E6DB18B83}"/>
              </a:ext>
            </a:extLst>
          </p:cNvPr>
          <p:cNvSpPr txBox="1"/>
          <p:nvPr/>
        </p:nvSpPr>
        <p:spPr>
          <a:xfrm>
            <a:off x="4432663" y="47984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F7C50-4AB3-E14E-A896-CA6ABF78E57D}"/>
              </a:ext>
            </a:extLst>
          </p:cNvPr>
          <p:cNvSpPr txBox="1"/>
          <p:nvPr/>
        </p:nvSpPr>
        <p:spPr>
          <a:xfrm>
            <a:off x="361079" y="1002114"/>
            <a:ext cx="851262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800" dirty="0"/>
              <a:t>You have the ability to have a real impact on human health and basic biology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i="1" dirty="0"/>
              <a:t>Supervised learning </a:t>
            </a:r>
            <a:r>
              <a:rPr lang="en-US" sz="1800" dirty="0"/>
              <a:t>can be used to identify patients to screen for prevention</a:t>
            </a:r>
          </a:p>
          <a:p>
            <a:pPr marL="285750" indent="-285750">
              <a:buFont typeface="Arial"/>
              <a:buChar char="•"/>
            </a:pPr>
            <a:r>
              <a:rPr lang="en-US" sz="1800" i="1" dirty="0"/>
              <a:t>Unsupervised learning </a:t>
            </a:r>
            <a:r>
              <a:rPr lang="en-US" sz="1800" dirty="0"/>
              <a:t>can be used to discover new biological hypotheses</a:t>
            </a:r>
          </a:p>
          <a:p>
            <a:pPr marL="285750" indent="-285750">
              <a:buFont typeface="Arial"/>
              <a:buChar char="•"/>
            </a:pPr>
            <a:r>
              <a:rPr lang="en-US" sz="1800" i="1" dirty="0"/>
              <a:t>Reinforcement learning </a:t>
            </a:r>
            <a:r>
              <a:rPr lang="en-US" sz="1800" dirty="0"/>
              <a:t>takes easy clinical decisions out of clinicians’ hands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Biology and medicine work on a different timescale than ML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Validation and “hold out data” mean something different than in ML</a:t>
            </a:r>
          </a:p>
          <a:p>
            <a:pPr marL="285750" indent="-285750">
              <a:buFont typeface="Arial"/>
              <a:buChar char="•"/>
            </a:pPr>
            <a:endParaRPr lang="en-US" sz="1800" dirty="0"/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Learning to communicate with biologists/clinicians is hard but important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“Applied ML is an NP-hard problem” – never clear when you have to start over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Always do the easiest thing first, even if it won’t get you a </a:t>
            </a:r>
            <a:r>
              <a:rPr lang="en-US" sz="1800" dirty="0" err="1"/>
              <a:t>NeurIPS</a:t>
            </a:r>
            <a:r>
              <a:rPr lang="en-US" sz="1800" dirty="0"/>
              <a:t> paper</a:t>
            </a:r>
          </a:p>
          <a:p>
            <a:pPr marL="285750" indent="-285750">
              <a:buFont typeface="Arial"/>
              <a:buChar char="•"/>
            </a:pPr>
            <a:r>
              <a:rPr lang="en-US" sz="1800" dirty="0"/>
              <a:t>Pull every thread </a:t>
            </a:r>
            <a:r>
              <a:rPr lang="en-US" sz="1800" i="1" dirty="0"/>
              <a:t>[Rahimi &amp; </a:t>
            </a:r>
            <a:r>
              <a:rPr lang="en-US" sz="1800" i="1" dirty="0" err="1"/>
              <a:t>Recht</a:t>
            </a:r>
            <a:r>
              <a:rPr lang="en-US" sz="1800" i="1" dirty="0"/>
              <a:t>, “test of time award” </a:t>
            </a:r>
            <a:r>
              <a:rPr lang="en-US" sz="1800" i="1" dirty="0" err="1"/>
              <a:t>NeurIPS</a:t>
            </a:r>
            <a:r>
              <a:rPr lang="en-US" sz="1800" i="1" dirty="0"/>
              <a:t> 2017]</a:t>
            </a:r>
          </a:p>
          <a:p>
            <a:pPr marL="285750" lvl="3" indent="-285750">
              <a:buFont typeface="Arial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5441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2017_sloan_logo.jpg">
            <a:extLst>
              <a:ext uri="{FF2B5EF4-FFF2-40B4-BE49-F238E27FC236}">
                <a16:creationId xmlns:a16="http://schemas.microsoft.com/office/drawing/2014/main" id="{D9B46646-750C-9F41-9629-007BC09E4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6" r="73168" b="25922"/>
          <a:stretch/>
        </p:blipFill>
        <p:spPr>
          <a:xfrm>
            <a:off x="7950515" y="3058261"/>
            <a:ext cx="892945" cy="884704"/>
          </a:xfrm>
          <a:prstGeom prst="rect">
            <a:avLst/>
          </a:prstGeom>
        </p:spPr>
      </p:pic>
      <p:pic>
        <p:nvPicPr>
          <p:cNvPr id="21" name="Picture 20" descr="NSFlogo.jpeg">
            <a:extLst>
              <a:ext uri="{FF2B5EF4-FFF2-40B4-BE49-F238E27FC236}">
                <a16:creationId xmlns:a16="http://schemas.microsoft.com/office/drawing/2014/main" id="{99D5B288-A302-E141-90D4-F0425C4F18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373" y="3058261"/>
            <a:ext cx="900728" cy="858921"/>
          </a:xfrm>
          <a:prstGeom prst="rect">
            <a:avLst/>
          </a:prstGeom>
        </p:spPr>
      </p:pic>
      <p:pic>
        <p:nvPicPr>
          <p:cNvPr id="22" name="Picture 21" descr="nihlogo.jpeg">
            <a:extLst>
              <a:ext uri="{FF2B5EF4-FFF2-40B4-BE49-F238E27FC236}">
                <a16:creationId xmlns:a16="http://schemas.microsoft.com/office/drawing/2014/main" id="{8B7AB2CE-E197-1B45-95A5-D3F1FEF66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842" y="4052151"/>
            <a:ext cx="839909" cy="884704"/>
          </a:xfrm>
          <a:prstGeom prst="rect">
            <a:avLst/>
          </a:prstGeom>
        </p:spPr>
      </p:pic>
      <p:pic>
        <p:nvPicPr>
          <p:cNvPr id="23" name="Picture 22" descr="czilogo.jpeg">
            <a:extLst>
              <a:ext uri="{FF2B5EF4-FFF2-40B4-BE49-F238E27FC236}">
                <a16:creationId xmlns:a16="http://schemas.microsoft.com/office/drawing/2014/main" id="{47C1EE27-3449-7E49-93BA-DAEAD909C0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66"/>
          <a:stretch/>
        </p:blipFill>
        <p:spPr>
          <a:xfrm>
            <a:off x="7996645" y="4052151"/>
            <a:ext cx="859283" cy="884704"/>
          </a:xfrm>
          <a:prstGeom prst="rect">
            <a:avLst/>
          </a:prstGeom>
        </p:spPr>
      </p:pic>
      <p:pic>
        <p:nvPicPr>
          <p:cNvPr id="24" name="Picture 23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7A30D8AA-C8A9-A94E-B685-033A2FC8E1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515" t="16242" r="8666" b="56849"/>
          <a:stretch/>
        </p:blipFill>
        <p:spPr>
          <a:xfrm>
            <a:off x="199394" y="694675"/>
            <a:ext cx="8745212" cy="215715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7570301-920D-194D-80E4-5EEAE9E20478}"/>
              </a:ext>
            </a:extLst>
          </p:cNvPr>
          <p:cNvSpPr txBox="1"/>
          <p:nvPr/>
        </p:nvSpPr>
        <p:spPr>
          <a:xfrm>
            <a:off x="310463" y="3265847"/>
            <a:ext cx="1892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Diana Cai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Mark Carty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Allison Chaney (Duke)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Li-Fang Cheng (Verily)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Greg Darnell (Brown)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Bianca </a:t>
            </a:r>
            <a:r>
              <a:rPr lang="en-US" sz="1050" dirty="0" err="1"/>
              <a:t>Dumitrascu</a:t>
            </a:r>
            <a:r>
              <a:rPr lang="en-US" sz="1050" dirty="0"/>
              <a:t> (Duke/ENS/MIT)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Roberta de Vito (Brown)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55C2A3-C1F0-764C-8732-2D878D1AF277}"/>
              </a:ext>
            </a:extLst>
          </p:cNvPr>
          <p:cNvSpPr txBox="1"/>
          <p:nvPr/>
        </p:nvSpPr>
        <p:spPr>
          <a:xfrm>
            <a:off x="2203241" y="3267740"/>
            <a:ext cx="153471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Ariel </a:t>
            </a:r>
            <a:r>
              <a:rPr lang="en-US" sz="1050" dirty="0" err="1"/>
              <a:t>Gewirtz</a:t>
            </a:r>
            <a:endParaRPr lang="en-U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Greg Gundersen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Brian Jo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Guillaume Martinet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 err="1"/>
              <a:t>Niranjani</a:t>
            </a:r>
            <a:r>
              <a:rPr lang="en-US" sz="1050" dirty="0"/>
              <a:t> Prasad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Will Townes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 err="1"/>
              <a:t>Archit</a:t>
            </a:r>
            <a:r>
              <a:rPr lang="en-US" sz="1050" dirty="0"/>
              <a:t> </a:t>
            </a:r>
            <a:r>
              <a:rPr lang="en-US" sz="1050" dirty="0" err="1"/>
              <a:t>Verma</a:t>
            </a:r>
            <a:endParaRPr lang="en-US" sz="105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Michael Zheng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5C9A8B9-0AED-7C4E-9C22-B029D55CF563}"/>
              </a:ext>
            </a:extLst>
          </p:cNvPr>
          <p:cNvSpPr txBox="1"/>
          <p:nvPr/>
        </p:nvSpPr>
        <p:spPr>
          <a:xfrm>
            <a:off x="4355915" y="3265847"/>
            <a:ext cx="2143857" cy="15465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Ryan Adams (Princeton)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Corey </a:t>
            </a:r>
            <a:r>
              <a:rPr lang="en-US" sz="1050" dirty="0" err="1"/>
              <a:t>Chivers</a:t>
            </a:r>
            <a:r>
              <a:rPr lang="en-US" sz="1050" dirty="0"/>
              <a:t> (UPenn)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Michael </a:t>
            </a:r>
            <a:r>
              <a:rPr lang="en-US" sz="1050" dirty="0" err="1"/>
              <a:t>Draugalis</a:t>
            </a:r>
            <a:r>
              <a:rPr lang="en-US" sz="1050" dirty="0"/>
              <a:t> (UPenn)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Finale Doshi-Velez (Harvard)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Kai Li (Princeton)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 err="1"/>
              <a:t>Sayan</a:t>
            </a:r>
            <a:r>
              <a:rPr lang="en-US" sz="1050" dirty="0"/>
              <a:t> Mukherjee (Duke)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Jonathan Pillow (PNI)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Aviv </a:t>
            </a:r>
            <a:r>
              <a:rPr lang="en-US" sz="1050" dirty="0" err="1"/>
              <a:t>Regev</a:t>
            </a:r>
            <a:r>
              <a:rPr lang="en-US" sz="1050" dirty="0"/>
              <a:t> (Broad/MIT)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50" dirty="0"/>
              <a:t>Jared </a:t>
            </a:r>
            <a:r>
              <a:rPr lang="en-US" sz="1050" dirty="0" err="1"/>
              <a:t>Toettcher</a:t>
            </a:r>
            <a:r>
              <a:rPr lang="en-US" sz="1050" dirty="0"/>
              <a:t> (MOL)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16AAF57-E841-2C4C-AE98-A13444264438}"/>
              </a:ext>
            </a:extLst>
          </p:cNvPr>
          <p:cNvSpPr txBox="1"/>
          <p:nvPr/>
        </p:nvSpPr>
        <p:spPr>
          <a:xfrm>
            <a:off x="889316" y="2965765"/>
            <a:ext cx="15760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Group Members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56D6A4-4AF1-ED46-B1E5-5AEAE98B0A04}"/>
              </a:ext>
            </a:extLst>
          </p:cNvPr>
          <p:cNvSpPr txBox="1"/>
          <p:nvPr/>
        </p:nvSpPr>
        <p:spPr>
          <a:xfrm>
            <a:off x="4359014" y="2971140"/>
            <a:ext cx="133241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Collaborators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49C26C-A1B7-F54F-AEF7-956F5DD84A82}"/>
              </a:ext>
            </a:extLst>
          </p:cNvPr>
          <p:cNvSpPr txBox="1"/>
          <p:nvPr/>
        </p:nvSpPr>
        <p:spPr>
          <a:xfrm>
            <a:off x="3140949" y="95994"/>
            <a:ext cx="3070069" cy="4847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4289" tIns="34289" rIns="34289" bIns="34289" numCol="1" spcCol="38100" rtlCol="0" anchor="t">
            <a:spAutoFit/>
          </a:bodyPr>
          <a:lstStyle/>
          <a:p>
            <a:pPr defTabSz="342900" hangingPunct="0">
              <a:buClrTx/>
            </a:pPr>
            <a:r>
              <a:rPr lang="en-US" sz="2700" dirty="0">
                <a:latin typeface="+mj-lt"/>
                <a:ea typeface="+mj-ea"/>
                <a:cs typeface="+mj-cs"/>
                <a:sym typeface="Avenir Roman"/>
              </a:rPr>
              <a:t>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6829551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785" y="91204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DNA to RNA to protein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28650" y="1371600"/>
            <a:ext cx="7287768" cy="8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996696" y="1399032"/>
            <a:ext cx="1068705" cy="97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1" name="Rectangle 70"/>
          <p:cNvSpPr/>
          <p:nvPr/>
        </p:nvSpPr>
        <p:spPr>
          <a:xfrm>
            <a:off x="2379726" y="1392888"/>
            <a:ext cx="546354" cy="8844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2" name="Rectangle 71"/>
          <p:cNvSpPr/>
          <p:nvPr/>
        </p:nvSpPr>
        <p:spPr>
          <a:xfrm>
            <a:off x="3611880" y="1379172"/>
            <a:ext cx="740664" cy="10215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Rectangle 72"/>
          <p:cNvSpPr/>
          <p:nvPr/>
        </p:nvSpPr>
        <p:spPr>
          <a:xfrm>
            <a:off x="6387084" y="1328808"/>
            <a:ext cx="333756" cy="12508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Rectangle 73"/>
          <p:cNvSpPr/>
          <p:nvPr/>
        </p:nvSpPr>
        <p:spPr>
          <a:xfrm>
            <a:off x="7035165" y="1328808"/>
            <a:ext cx="734949" cy="976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83" name="Group 82"/>
          <p:cNvGrpSpPr/>
          <p:nvPr/>
        </p:nvGrpSpPr>
        <p:grpSpPr>
          <a:xfrm>
            <a:off x="993267" y="1924812"/>
            <a:ext cx="2355723" cy="97656"/>
            <a:chOff x="1322832" y="2517648"/>
            <a:chExt cx="3140964" cy="130208"/>
          </a:xfrm>
        </p:grpSpPr>
        <p:sp>
          <p:nvSpPr>
            <p:cNvPr id="75" name="Rectangle 74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440930" y="2994711"/>
            <a:ext cx="1072134" cy="97656"/>
            <a:chOff x="8026146" y="2517648"/>
            <a:chExt cx="1429512" cy="130208"/>
          </a:xfrm>
        </p:grpSpPr>
        <p:sp>
          <p:nvSpPr>
            <p:cNvPr id="81" name="Rectangle 8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86" name="protein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945294" y="3411139"/>
            <a:ext cx="664432" cy="649400"/>
          </a:xfrm>
          <a:prstGeom prst="rect">
            <a:avLst/>
          </a:prstGeom>
        </p:spPr>
      </p:pic>
      <p:pic>
        <p:nvPicPr>
          <p:cNvPr id="87" name="protein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224653" y="3784522"/>
            <a:ext cx="813816" cy="602537"/>
          </a:xfrm>
          <a:prstGeom prst="rect">
            <a:avLst/>
          </a:prstGeom>
        </p:spPr>
      </p:pic>
      <p:pic>
        <p:nvPicPr>
          <p:cNvPr id="88" name="protein1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031477" y="3603255"/>
            <a:ext cx="875538" cy="890531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201865" y="2082469"/>
            <a:ext cx="2355723" cy="97656"/>
            <a:chOff x="1322832" y="2517648"/>
            <a:chExt cx="3140964" cy="130208"/>
          </a:xfrm>
        </p:grpSpPr>
        <p:sp>
          <p:nvSpPr>
            <p:cNvPr id="102" name="Rectangle 101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893189" y="2224795"/>
            <a:ext cx="2355723" cy="97656"/>
            <a:chOff x="1322832" y="2517648"/>
            <a:chExt cx="3140964" cy="130208"/>
          </a:xfrm>
        </p:grpSpPr>
        <p:sp>
          <p:nvSpPr>
            <p:cNvPr id="106" name="Rectangle 105"/>
            <p:cNvSpPr/>
            <p:nvPr/>
          </p:nvSpPr>
          <p:spPr>
            <a:xfrm>
              <a:off x="1322832" y="251764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2747772" y="2519840"/>
              <a:ext cx="728472" cy="1280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3476244" y="251764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5314950" y="2548256"/>
            <a:ext cx="1072134" cy="97656"/>
            <a:chOff x="8026146" y="2517648"/>
            <a:chExt cx="1429512" cy="130208"/>
          </a:xfrm>
        </p:grpSpPr>
        <p:sp>
          <p:nvSpPr>
            <p:cNvPr id="110" name="Rectangle 109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907024" y="2173826"/>
            <a:ext cx="1072134" cy="97656"/>
            <a:chOff x="8026146" y="2517648"/>
            <a:chExt cx="1429512" cy="130208"/>
          </a:xfrm>
        </p:grpSpPr>
        <p:sp>
          <p:nvSpPr>
            <p:cNvPr id="113" name="Rectangle 112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7380351" y="2214492"/>
            <a:ext cx="1072134" cy="97656"/>
            <a:chOff x="8026146" y="2517648"/>
            <a:chExt cx="1429512" cy="130208"/>
          </a:xfrm>
        </p:grpSpPr>
        <p:sp>
          <p:nvSpPr>
            <p:cNvPr id="116" name="Rectangle 115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476810" y="2345436"/>
            <a:ext cx="1072134" cy="97656"/>
            <a:chOff x="8026146" y="2517648"/>
            <a:chExt cx="1429512" cy="130208"/>
          </a:xfrm>
        </p:grpSpPr>
        <p:sp>
          <p:nvSpPr>
            <p:cNvPr id="119" name="Rectangle 118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063169" y="2506169"/>
            <a:ext cx="1072134" cy="97656"/>
            <a:chOff x="8026146" y="2517648"/>
            <a:chExt cx="1429512" cy="130208"/>
          </a:xfrm>
        </p:grpSpPr>
        <p:sp>
          <p:nvSpPr>
            <p:cNvPr id="122" name="Rectangle 121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109335" y="2714304"/>
            <a:ext cx="1072134" cy="97656"/>
            <a:chOff x="8026146" y="2517648"/>
            <a:chExt cx="1429512" cy="130208"/>
          </a:xfrm>
        </p:grpSpPr>
        <p:sp>
          <p:nvSpPr>
            <p:cNvPr id="125" name="Rectangle 124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7453503" y="2678050"/>
            <a:ext cx="1072134" cy="97656"/>
            <a:chOff x="8026146" y="2517648"/>
            <a:chExt cx="1429512" cy="130208"/>
          </a:xfrm>
        </p:grpSpPr>
        <p:sp>
          <p:nvSpPr>
            <p:cNvPr id="128" name="Rectangle 127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99557" y="2942076"/>
            <a:ext cx="1072134" cy="97656"/>
            <a:chOff x="8026146" y="2517648"/>
            <a:chExt cx="1429512" cy="130208"/>
          </a:xfrm>
        </p:grpSpPr>
        <p:sp>
          <p:nvSpPr>
            <p:cNvPr id="131" name="Rectangle 130"/>
            <p:cNvSpPr/>
            <p:nvPr/>
          </p:nvSpPr>
          <p:spPr>
            <a:xfrm>
              <a:off x="8026146" y="2517648"/>
              <a:ext cx="445008" cy="1302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475726" y="2517648"/>
              <a:ext cx="979932" cy="130208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1225296" y="2386584"/>
            <a:ext cx="1807083" cy="97656"/>
            <a:chOff x="2938272" y="2791968"/>
            <a:chExt cx="2409444" cy="130208"/>
          </a:xfrm>
        </p:grpSpPr>
        <p:sp>
          <p:nvSpPr>
            <p:cNvPr id="134" name="Rectangle 133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933831" y="2546039"/>
            <a:ext cx="1807083" cy="97656"/>
            <a:chOff x="2938272" y="2791968"/>
            <a:chExt cx="2409444" cy="130208"/>
          </a:xfrm>
        </p:grpSpPr>
        <p:sp>
          <p:nvSpPr>
            <p:cNvPr id="137" name="Rectangle 136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1674495" y="2695067"/>
            <a:ext cx="1807083" cy="97656"/>
            <a:chOff x="2938272" y="2791968"/>
            <a:chExt cx="2409444" cy="130208"/>
          </a:xfrm>
        </p:grpSpPr>
        <p:sp>
          <p:nvSpPr>
            <p:cNvPr id="140" name="Rectangle 139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2" name="Group 141"/>
          <p:cNvGrpSpPr/>
          <p:nvPr/>
        </p:nvGrpSpPr>
        <p:grpSpPr>
          <a:xfrm>
            <a:off x="1207008" y="2839777"/>
            <a:ext cx="1807083" cy="97656"/>
            <a:chOff x="2938272" y="2791968"/>
            <a:chExt cx="2409444" cy="130208"/>
          </a:xfrm>
        </p:grpSpPr>
        <p:sp>
          <p:nvSpPr>
            <p:cNvPr id="143" name="Rectangle 142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558290" y="2982398"/>
            <a:ext cx="1807083" cy="97656"/>
            <a:chOff x="2938272" y="2791968"/>
            <a:chExt cx="2409444" cy="130208"/>
          </a:xfrm>
        </p:grpSpPr>
        <p:sp>
          <p:nvSpPr>
            <p:cNvPr id="146" name="Rectangle 145"/>
            <p:cNvSpPr/>
            <p:nvPr/>
          </p:nvSpPr>
          <p:spPr>
            <a:xfrm>
              <a:off x="2938272" y="2791968"/>
              <a:ext cx="1424940" cy="130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360164" y="2791968"/>
              <a:ext cx="987552" cy="1302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pic>
        <p:nvPicPr>
          <p:cNvPr id="148" name="protein3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1466211" y="4005003"/>
            <a:ext cx="664432" cy="649400"/>
          </a:xfrm>
          <a:prstGeom prst="rect">
            <a:avLst/>
          </a:prstGeom>
        </p:spPr>
      </p:pic>
      <p:pic>
        <p:nvPicPr>
          <p:cNvPr id="149" name="protein3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893080" y="4345336"/>
            <a:ext cx="664432" cy="649400"/>
          </a:xfrm>
          <a:prstGeom prst="rect">
            <a:avLst/>
          </a:prstGeom>
        </p:spPr>
      </p:pic>
      <p:pic>
        <p:nvPicPr>
          <p:cNvPr id="150" name="protein3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297463" y="4201055"/>
            <a:ext cx="664432" cy="649400"/>
          </a:xfrm>
          <a:prstGeom prst="rect">
            <a:avLst/>
          </a:prstGeom>
        </p:spPr>
      </p:pic>
      <p:pic>
        <p:nvPicPr>
          <p:cNvPr id="151" name="protein3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6"/>
          <a:stretch>
            <a:fillRect/>
          </a:stretch>
        </p:blipFill>
        <p:spPr>
          <a:xfrm>
            <a:off x="2038366" y="3478204"/>
            <a:ext cx="664432" cy="649400"/>
          </a:xfrm>
          <a:prstGeom prst="rect">
            <a:avLst/>
          </a:prstGeom>
        </p:spPr>
      </p:pic>
      <p:pic>
        <p:nvPicPr>
          <p:cNvPr id="153" name="protein1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728342" y="4190846"/>
            <a:ext cx="875538" cy="890531"/>
          </a:xfrm>
          <a:prstGeom prst="rect">
            <a:avLst/>
          </a:prstGeom>
        </p:spPr>
      </p:pic>
      <p:pic>
        <p:nvPicPr>
          <p:cNvPr id="154" name="protein1">
            <a:hlinkClick r:id="" action="ppaction://media"/>
          </p:cNvPr>
          <p:cNvPicPr>
            <a:picLocks noChangeAspect="1"/>
          </p:cNvPicPr>
          <p:nvPr>
            <a:vide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4204319" y="3401317"/>
            <a:ext cx="875538" cy="890531"/>
          </a:xfrm>
          <a:prstGeom prst="rect">
            <a:avLst/>
          </a:prstGeom>
        </p:spPr>
      </p:pic>
      <p:pic>
        <p:nvPicPr>
          <p:cNvPr id="155" name="protein2">
            <a:hlinkClick r:id="" action="ppaction://media"/>
          </p:cNvPr>
          <p:cNvPicPr>
            <a:picLocks noChangeAspect="1"/>
          </p:cNvPicPr>
          <p:nvPr>
            <a:vide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024753" y="3612640"/>
            <a:ext cx="813816" cy="602537"/>
          </a:xfrm>
          <a:prstGeom prst="rect">
            <a:avLst/>
          </a:prstGeom>
        </p:spPr>
      </p:pic>
      <p:pic>
        <p:nvPicPr>
          <p:cNvPr id="156" name="protein2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900291" y="3803055"/>
            <a:ext cx="813816" cy="602537"/>
          </a:xfrm>
          <a:prstGeom prst="rect">
            <a:avLst/>
          </a:prstGeom>
        </p:spPr>
      </p:pic>
      <p:pic>
        <p:nvPicPr>
          <p:cNvPr id="157" name="protein2">
            <a:hlinkClick r:id="" action="ppaction://media"/>
          </p:cNvPr>
          <p:cNvPicPr>
            <a:picLocks noChangeAspect="1"/>
          </p:cNvPicPr>
          <p:nvPr>
            <a:vide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6135624" y="4200080"/>
            <a:ext cx="813816" cy="602537"/>
          </a:xfrm>
          <a:prstGeom prst="rect">
            <a:avLst/>
          </a:prstGeom>
        </p:spPr>
      </p:pic>
      <p:pic>
        <p:nvPicPr>
          <p:cNvPr id="158" name="protein2">
            <a:hlinkClick r:id="" action="ppaction://media"/>
          </p:cNvPr>
          <p:cNvPicPr>
            <a:picLocks noChangeAspect="1"/>
          </p:cNvPicPr>
          <p:nvPr>
            <a:vide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034022" y="4467934"/>
            <a:ext cx="813816" cy="602537"/>
          </a:xfrm>
          <a:prstGeom prst="rect">
            <a:avLst/>
          </a:prstGeom>
        </p:spPr>
      </p:pic>
      <p:pic>
        <p:nvPicPr>
          <p:cNvPr id="159" name="protein2">
            <a:hlinkClick r:id="" action="ppaction://media"/>
          </p:cNvPr>
          <p:cNvPicPr>
            <a:picLocks noChangeAspect="1"/>
          </p:cNvPicPr>
          <p:nvPr>
            <a:vide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5356098" y="4540963"/>
            <a:ext cx="813816" cy="602537"/>
          </a:xfrm>
          <a:prstGeom prst="rect">
            <a:avLst/>
          </a:prstGeom>
        </p:spPr>
      </p:pic>
      <p:pic>
        <p:nvPicPr>
          <p:cNvPr id="160" name="protein2">
            <a:hlinkClick r:id="" action="ppaction://media"/>
          </p:cNvPr>
          <p:cNvPicPr>
            <a:picLocks noChangeAspect="1"/>
          </p:cNvPicPr>
          <p:nvPr>
            <a:vide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638669" y="3674326"/>
            <a:ext cx="813816" cy="602537"/>
          </a:xfrm>
          <a:prstGeom prst="rect">
            <a:avLst/>
          </a:prstGeom>
        </p:spPr>
      </p:pic>
      <p:pic>
        <p:nvPicPr>
          <p:cNvPr id="161" name="protein2">
            <a:hlinkClick r:id="" action="ppaction://media"/>
          </p:cNvPr>
          <p:cNvPicPr>
            <a:picLocks noChangeAspect="1"/>
          </p:cNvPicPr>
          <p:nvPr>
            <a:vide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932420" y="4345336"/>
            <a:ext cx="813816" cy="602537"/>
          </a:xfrm>
          <a:prstGeom prst="rect">
            <a:avLst/>
          </a:prstGeom>
        </p:spPr>
      </p:pic>
      <p:pic>
        <p:nvPicPr>
          <p:cNvPr id="162" name="protein2">
            <a:hlinkClick r:id="" action="ppaction://media"/>
          </p:cNvPr>
          <p:cNvPicPr>
            <a:picLocks noChangeAspect="1"/>
          </p:cNvPicPr>
          <p:nvPr>
            <a:vide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8327898" y="3352299"/>
            <a:ext cx="813816" cy="6025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41485" y="1243749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-30962" y="238387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RNA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021" y="4016723"/>
            <a:ext cx="116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Protein</a:t>
            </a:r>
          </a:p>
        </p:txBody>
      </p:sp>
      <p:sp>
        <p:nvSpPr>
          <p:cNvPr id="4" name="Rectangle 3"/>
          <p:cNvSpPr/>
          <p:nvPr/>
        </p:nvSpPr>
        <p:spPr>
          <a:xfrm>
            <a:off x="9021" y="1060704"/>
            <a:ext cx="9132694" cy="7589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0" name="Rectangle 89"/>
          <p:cNvSpPr/>
          <p:nvPr/>
        </p:nvSpPr>
        <p:spPr>
          <a:xfrm>
            <a:off x="9021" y="1816277"/>
            <a:ext cx="9132694" cy="15115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1" name="Rectangle 90"/>
          <p:cNvSpPr/>
          <p:nvPr/>
        </p:nvSpPr>
        <p:spPr>
          <a:xfrm>
            <a:off x="9021" y="3329995"/>
            <a:ext cx="9132694" cy="181350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2" name="TextBox 91"/>
          <p:cNvSpPr txBox="1"/>
          <p:nvPr/>
        </p:nvSpPr>
        <p:spPr>
          <a:xfrm>
            <a:off x="4166112" y="1579949"/>
            <a:ext cx="196560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Transcription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203383" y="3080054"/>
            <a:ext cx="170912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Translation</a:t>
            </a:r>
          </a:p>
        </p:txBody>
      </p:sp>
      <p:sp>
        <p:nvSpPr>
          <p:cNvPr id="5" name="Down Arrow 4"/>
          <p:cNvSpPr/>
          <p:nvPr/>
        </p:nvSpPr>
        <p:spPr>
          <a:xfrm>
            <a:off x="3591064" y="1719784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4" name="Down Arrow 93"/>
          <p:cNvSpPr/>
          <p:nvPr/>
        </p:nvSpPr>
        <p:spPr>
          <a:xfrm>
            <a:off x="3591064" y="3228354"/>
            <a:ext cx="575048" cy="2588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5" name="Down Arrow 94"/>
          <p:cNvSpPr/>
          <p:nvPr/>
        </p:nvSpPr>
        <p:spPr>
          <a:xfrm>
            <a:off x="5921764" y="1722231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6" name="Down Arrow 95"/>
          <p:cNvSpPr/>
          <p:nvPr/>
        </p:nvSpPr>
        <p:spPr>
          <a:xfrm>
            <a:off x="5921764" y="3230801"/>
            <a:ext cx="575048" cy="258803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04545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50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153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1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video>
              <p:cMediaNode vol="80000">
                <p:cTn id="55" fill="hold" display="0">
                  <p:stCondLst>
                    <p:cond delay="indefinite"/>
                  </p:stCondLst>
                </p:cTn>
                <p:tgtEl>
                  <p:spTgt spid="154"/>
                </p:tgtEl>
              </p:cMediaNode>
            </p:vide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0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155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1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157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8" dur="1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video>
              <p:cMediaNode vol="80000">
                <p:cTn id="79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video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4" dur="1" fill="hold"/>
                                        <p:tgtEl>
                                          <p:spTgt spid="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video>
              <p:cMediaNode vol="80000">
                <p:cTn id="85" fill="hold" display="0">
                  <p:stCondLst>
                    <p:cond delay="indefinite"/>
                  </p:stCondLst>
                </p:cTn>
                <p:tgtEl>
                  <p:spTgt spid="159"/>
                </p:tgtEl>
              </p:cMediaNode>
            </p:video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0" dur="1" fill="hold"/>
                                        <p:tgtEl>
                                          <p:spTgt spid="1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video>
              <p:cMediaNode vol="80000">
                <p:cTn id="91" fill="hold" display="0">
                  <p:stCondLst>
                    <p:cond delay="indefinite"/>
                  </p:stCondLst>
                </p:cTn>
                <p:tgtEl>
                  <p:spTgt spid="160"/>
                </p:tgtEl>
              </p:cMediaNode>
            </p:video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6" dur="1" fill="hold"/>
                                        <p:tgtEl>
                                          <p:spTgt spid="1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video>
              <p:cMediaNode vol="80000">
                <p:cTn id="97" fill="hold" display="0">
                  <p:stCondLst>
                    <p:cond delay="indefinite"/>
                  </p:stCondLst>
                </p:cTn>
                <p:tgtEl>
                  <p:spTgt spid="161"/>
                </p:tgtEl>
              </p:cMediaNode>
            </p:video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2" dur="1" fill="hold"/>
                                        <p:tgtEl>
                                          <p:spTgt spid="1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video>
              <p:cMediaNode vol="80000">
                <p:cTn id="103" fill="hold" display="0">
                  <p:stCondLst>
                    <p:cond delay="indefinite"/>
                  </p:stCondLst>
                </p:cTn>
                <p:tgtEl>
                  <p:spTgt spid="16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6192</TotalTime>
  <Words>4510</Words>
  <Application>Microsoft Macintosh PowerPoint</Application>
  <PresentationFormat>On-screen Show (16:9)</PresentationFormat>
  <Paragraphs>794</Paragraphs>
  <Slides>89</Slides>
  <Notes>15</Notes>
  <HiddenSlides>0</HiddenSlides>
  <MMClips>34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Avenir Book Oblique</vt:lpstr>
      <vt:lpstr>Calibri</vt:lpstr>
      <vt:lpstr>Symbol</vt:lpstr>
      <vt:lpstr>Trebuchet MS</vt:lpstr>
      <vt:lpstr>Simple Light</vt:lpstr>
      <vt:lpstr>Machine learning in biology, genomics, and health care</vt:lpstr>
      <vt:lpstr>Biomedical data pose big challenges for ML</vt:lpstr>
      <vt:lpstr>But, many ideas in ML have proven useful...</vt:lpstr>
      <vt:lpstr>In this tutorial, I will focus on three challenges</vt:lpstr>
      <vt:lpstr>Biology: a very concise primer</vt:lpstr>
      <vt:lpstr>DNA to RNA to protein</vt:lpstr>
      <vt:lpstr>Deoxyribonucleic Acid (DNA)</vt:lpstr>
      <vt:lpstr>DNA to RNA</vt:lpstr>
      <vt:lpstr>DNA to RNA to protein</vt:lpstr>
      <vt:lpstr>RNA to protein</vt:lpstr>
      <vt:lpstr>Proteins, cells, and tissues</vt:lpstr>
      <vt:lpstr>Tissues, organs, and individuals</vt:lpstr>
      <vt:lpstr>Population diversity from genomic diversity</vt:lpstr>
      <vt:lpstr>Genotype to phenotype? How does this work?</vt:lpstr>
      <vt:lpstr>Quantitative genetics: genotype to phenotype</vt:lpstr>
      <vt:lpstr>ML for biomedicine: Always ask these questions</vt:lpstr>
      <vt:lpstr>Quantify RNA in a sample: RNA-sequencing</vt:lpstr>
      <vt:lpstr>RNA-sequencing: sequence and align</vt:lpstr>
      <vt:lpstr>RNA-sequencing: gene quantification</vt:lpstr>
      <vt:lpstr>Why do we study RNA levels in tissue samples?</vt:lpstr>
      <vt:lpstr>Part 1: Polygenic scores (PSs)</vt:lpstr>
      <vt:lpstr>Association of genotype with quantitative trait</vt:lpstr>
      <vt:lpstr>Genotype to trait: simple linear regression</vt:lpstr>
      <vt:lpstr>Genotype to trait: Confounding</vt:lpstr>
      <vt:lpstr>PS plus Kaplan-Meier curves</vt:lpstr>
      <vt:lpstr>What does this mean for PS?</vt:lpstr>
      <vt:lpstr>Genotype to trait: confounding &amp; reproducibility</vt:lpstr>
      <vt:lpstr>What else can we use supervised learning for?</vt:lpstr>
      <vt:lpstr>Pediatric outpatient clinic: number of sick-child visits/day</vt:lpstr>
      <vt:lpstr>Part 1 summary</vt:lpstr>
      <vt:lpstr>Part 2: Unsupervised Learning for module discovery</vt:lpstr>
      <vt:lpstr>PowerPoint Presentation</vt:lpstr>
      <vt:lpstr>Why hierarchical latent variable models?</vt:lpstr>
      <vt:lpstr>Bayesian latent factor models for EDA</vt:lpstr>
      <vt:lpstr>Examples of latent factor models</vt:lpstr>
      <vt:lpstr>Principal components recapitulate geography of Europe</vt:lpstr>
      <vt:lpstr>Sparse factor analysis recapitulates geography of Europe</vt:lpstr>
      <vt:lpstr>Latent Dirichlet allocation recapitulates geography</vt:lpstr>
      <vt:lpstr>Challenges with latent factor models</vt:lpstr>
      <vt:lpstr>Ideas to address EDA difficulties</vt:lpstr>
      <vt:lpstr>Interpretability via sparsity</vt:lpstr>
      <vt:lpstr>Mixtures of sparse and dense factors</vt:lpstr>
      <vt:lpstr>Biclustering: sparsity in factors and loadings</vt:lpstr>
      <vt:lpstr>Finding patterns in variation in a data matrix</vt:lpstr>
      <vt:lpstr>Partitioning sources of (co)variation</vt:lpstr>
      <vt:lpstr>Integrate over factors to get covariance estimate</vt:lpstr>
      <vt:lpstr>Partial correlation (precision matrix) is available</vt:lpstr>
      <vt:lpstr>Partial correlation yields Gaussian graphical model</vt:lpstr>
      <vt:lpstr>Validate edges using expression QTLs</vt:lpstr>
      <vt:lpstr>Sparse canonical correlation analysis</vt:lpstr>
      <vt:lpstr>Genotypes can affect tissue morphology</vt:lpstr>
      <vt:lpstr>Part 2 summary</vt:lpstr>
      <vt:lpstr>Part 3: Decision-making and patient data</vt:lpstr>
      <vt:lpstr>Hospital patient data: UPenn Hospitals</vt:lpstr>
      <vt:lpstr>Opportunities for AI in precision medicine</vt:lpstr>
      <vt:lpstr>Challenges of precision medicine for AI</vt:lpstr>
      <vt:lpstr>Many lessons to be learned in this area…</vt:lpstr>
      <vt:lpstr>First, build a model of patient state…</vt:lpstr>
      <vt:lpstr>Modeling patient state</vt:lpstr>
      <vt:lpstr>Mixture of spectral kernels</vt:lpstr>
      <vt:lpstr>Neoplasm patients, estimated MedGP kernel</vt:lpstr>
      <vt:lpstr>Septic patients, estimated MedGP kernel</vt:lpstr>
      <vt:lpstr>Estimates of patient state with MedGP</vt:lpstr>
      <vt:lpstr>But patient data are more complicated than GPs</vt:lpstr>
      <vt:lpstr>Improve patient model: response to interventions</vt:lpstr>
      <vt:lpstr>Latent force models for response to three drugs</vt:lpstr>
      <vt:lpstr>Latent force models: heparin for PTT and INR</vt:lpstr>
      <vt:lpstr>Latent force models: metoprolol for systolic BP and HR</vt:lpstr>
      <vt:lpstr>Reinforcement learning: Mechanical ventilation in the ICU</vt:lpstr>
      <vt:lpstr>Weaning patients from ventilators</vt:lpstr>
      <vt:lpstr>Reinforcement learning: Ventilator removal</vt:lpstr>
      <vt:lpstr>Markov Decision Process (MDP)</vt:lpstr>
      <vt:lpstr>Fitted Q-iteration for off-policy RL</vt:lpstr>
      <vt:lpstr>Example results: doctors and RL differ</vt:lpstr>
      <vt:lpstr>Evaluating learned policies on held-out data</vt:lpstr>
      <vt:lpstr>Evaluating learned policies is a critical challenge</vt:lpstr>
      <vt:lpstr>The distribution tails cannot be ignored</vt:lpstr>
      <vt:lpstr>FQI vs NFQ: Ventilator removal feature importance</vt:lpstr>
      <vt:lpstr>RL for low risk decisions: Lab test administration</vt:lpstr>
      <vt:lpstr>Lab test administration: orders per day per patient</vt:lpstr>
      <vt:lpstr>Lab test administration: orders per day per patient</vt:lpstr>
      <vt:lpstr>Lab test administration: Example results</vt:lpstr>
      <vt:lpstr>Inverse RL: estimate reward function from trajectories</vt:lpstr>
      <vt:lpstr>Evaluable and consistent reward learning</vt:lpstr>
      <vt:lpstr>Ventilator weaning: reward function weights</vt:lpstr>
      <vt:lpstr>Rethinking how we model data in precision medicine</vt:lpstr>
      <vt:lpstr>Part 3 summary</vt:lpstr>
      <vt:lpstr>Summary and Practical Advice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in biology, genomics, and health care</dc:title>
  <cp:lastModifiedBy>Barbara E Engelhardt</cp:lastModifiedBy>
  <cp:revision>171</cp:revision>
  <dcterms:modified xsi:type="dcterms:W3CDTF">2019-07-26T07:26:54Z</dcterms:modified>
</cp:coreProperties>
</file>